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Helvetica Neue"/>
      <p:regular r:id="rId64"/>
      <p:bold r:id="rId65"/>
      <p:italic r:id="rId66"/>
      <p:boldItalic r:id="rId67"/>
    </p:embeddedFont>
    <p:embeddedFont>
      <p:font typeface="Roboto Mono"/>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7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7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HelveticaNeue-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HelveticaNeue-italic.fntdata"/><Relationship Id="rId21" Type="http://schemas.openxmlformats.org/officeDocument/2006/relationships/slide" Target="slides/slide15.xml"/><Relationship Id="rId65" Type="http://schemas.openxmlformats.org/officeDocument/2006/relationships/font" Target="fonts/HelveticaNeue-bold.fntdata"/><Relationship Id="rId24" Type="http://schemas.openxmlformats.org/officeDocument/2006/relationships/slide" Target="slides/slide18.xml"/><Relationship Id="rId68" Type="http://schemas.openxmlformats.org/officeDocument/2006/relationships/font" Target="fonts/RobotoMono-regular.fntdata"/><Relationship Id="rId23" Type="http://schemas.openxmlformats.org/officeDocument/2006/relationships/slide" Target="slides/slide17.xml"/><Relationship Id="rId67" Type="http://schemas.openxmlformats.org/officeDocument/2006/relationships/font" Target="fonts/HelveticaNeue-bold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0e1e6fb4ad_2_44: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96" name="Google Shape;96;g30e1e6fb4ad_2_4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0e1e6fb4ad_2_97: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82" name="Google Shape;182;g30e1e6fb4ad_2_9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0e1e6fb4ad_2_108: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95" name="Google Shape;195;g30e1e6fb4ad_2_108: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e1e6fb4ad_2_119: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07" name="Google Shape;207;g30e1e6fb4ad_2_119: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e1e6fb4ad_2_132: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21" name="Google Shape;221;g30e1e6fb4ad_2_132: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0e1e6fb4ad_2_144: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34" name="Google Shape;234;g30e1e6fb4ad_2_14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e1e6fb4ad_2_155: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46" name="Google Shape;246;g30e1e6fb4ad_2_155: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0e1e6fb4ad_2_165: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57" name="Google Shape;257;g30e1e6fb4ad_2_165: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0e1e6fb4ad_2_176: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69" name="Google Shape;269;g30e1e6fb4ad_2_176: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0e1e6fb4ad_2_187: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81" name="Google Shape;281;g30e1e6fb4ad_2_18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0e1e6fb4ad_2_207: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297" name="Google Shape;297;g30e1e6fb4ad_2_20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0e1e6fb4ad_2_57: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09" name="Google Shape;109;g30e1e6fb4ad_2_5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0e1e6fb4ad_2_219: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10" name="Google Shape;310;g30e1e6fb4ad_2_219: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0e1e6fb4ad_2_230: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24" name="Google Shape;324;g30e1e6fb4ad_2_230: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0e1e6fb4ad_2_240: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37" name="Google Shape;337;g30e1e6fb4ad_2_240: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e1e6fb4ad_2_255: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53" name="Google Shape;353;g30e1e6fb4ad_2_255: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0e1e6fb4ad_2_265: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64" name="Google Shape;364;g30e1e6fb4ad_2_265: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0e1e6fb4ad_2_274: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375" name="Google Shape;375;g30e1e6fb4ad_2_27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0e1e6fb4ad_2_306: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408" name="Google Shape;408;g30e1e6fb4ad_2_306: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0e1e6fb4ad_2_313: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416" name="Google Shape;416;g30e1e6fb4ad_2_313: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0e1e6fb4ad_2_321: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425" name="Google Shape;425;g30e1e6fb4ad_2_321: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0e1e6fb4ad_2_329: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434" name="Google Shape;434;g30e1e6fb4ad_2_329: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e386438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e386438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3f1ae5f498c9a5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3f1ae5f498c9a5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3f1ae5f498c9a5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3f1ae5f498c9a5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3f1ae5f498c9a5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3f1ae5f498c9a5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3f1ae5f498c9a58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3f1ae5f498c9a58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3f1ae5f498c9a5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3f1ae5f498c9a5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3f1ae5f498c9a58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3f1ae5f498c9a58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487297904af09b2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487297904af09b2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487297904af09b2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87297904af09b2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3f1ae5f498c9a58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3f1ae5f498c9a58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3f1ae5f498c9a58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3f1ae5f498c9a58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0e1e6fb4ad_2_71: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26" name="Google Shape;126;g30e1e6fb4ad_2_71: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0e1e6fb4ad_2_339: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521" name="Google Shape;521;g30e1e6fb4ad_2_339: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0e1e6fb4ad_2_356: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539" name="Google Shape;539;g30e1e6fb4ad_2_356: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0e1e6fb4ad_2_373: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7" name="Google Shape;557;g30e1e6fb4ad_2_373:notes"/>
          <p:cNvSpPr txBox="1"/>
          <p:nvPr>
            <p:ph idx="1" type="body"/>
          </p:nvPr>
        </p:nvSpPr>
        <p:spPr>
          <a:xfrm>
            <a:off x="685800" y="4401256"/>
            <a:ext cx="5486400" cy="3599744"/>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558" name="Google Shape;558;g30e1e6fb4ad_2_373:notes"/>
          <p:cNvSpPr txBox="1"/>
          <p:nvPr>
            <p:ph idx="12" type="sldNum"/>
          </p:nvPr>
        </p:nvSpPr>
        <p:spPr>
          <a:xfrm>
            <a:off x="3884414" y="8685389"/>
            <a:ext cx="2971800" cy="458611"/>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0e1e6fb4ad_2_391: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 name="Google Shape;576;g30e1e6fb4ad_2_391:notes"/>
          <p:cNvSpPr txBox="1"/>
          <p:nvPr>
            <p:ph idx="1" type="body"/>
          </p:nvPr>
        </p:nvSpPr>
        <p:spPr>
          <a:xfrm>
            <a:off x="685800" y="4401256"/>
            <a:ext cx="5486400" cy="3599744"/>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577" name="Google Shape;577;g30e1e6fb4ad_2_391:notes"/>
          <p:cNvSpPr txBox="1"/>
          <p:nvPr>
            <p:ph idx="12" type="sldNum"/>
          </p:nvPr>
        </p:nvSpPr>
        <p:spPr>
          <a:xfrm>
            <a:off x="3884414" y="8685389"/>
            <a:ext cx="2971800" cy="458611"/>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0e1e6fb4ad_2_409: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g30e1e6fb4ad_2_409:notes"/>
          <p:cNvSpPr txBox="1"/>
          <p:nvPr>
            <p:ph idx="1" type="body"/>
          </p:nvPr>
        </p:nvSpPr>
        <p:spPr>
          <a:xfrm>
            <a:off x="685800" y="4401256"/>
            <a:ext cx="5486400" cy="3599744"/>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596" name="Google Shape;596;g30e1e6fb4ad_2_409:notes"/>
          <p:cNvSpPr txBox="1"/>
          <p:nvPr>
            <p:ph idx="12" type="sldNum"/>
          </p:nvPr>
        </p:nvSpPr>
        <p:spPr>
          <a:xfrm>
            <a:off x="3884414" y="8685389"/>
            <a:ext cx="2971800" cy="458611"/>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0e1e6fb4ad_2_42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30e1e6fb4ad_2_427:notes"/>
          <p:cNvSpPr txBox="1"/>
          <p:nvPr>
            <p:ph idx="1" type="body"/>
          </p:nvPr>
        </p:nvSpPr>
        <p:spPr>
          <a:xfrm>
            <a:off x="685800" y="4401256"/>
            <a:ext cx="5486400" cy="3599744"/>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615" name="Google Shape;615;g30e1e6fb4ad_2_427:notes"/>
          <p:cNvSpPr txBox="1"/>
          <p:nvPr>
            <p:ph idx="12" type="sldNum"/>
          </p:nvPr>
        </p:nvSpPr>
        <p:spPr>
          <a:xfrm>
            <a:off x="3884414" y="8685389"/>
            <a:ext cx="2971800" cy="458611"/>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0e333fb729_0_69: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3" name="Google Shape;633;g30e333fb729_0_69:notes"/>
          <p:cNvSpPr txBox="1"/>
          <p:nvPr>
            <p:ph idx="1" type="body"/>
          </p:nvPr>
        </p:nvSpPr>
        <p:spPr>
          <a:xfrm>
            <a:off x="685800" y="4401256"/>
            <a:ext cx="5486400" cy="3599700"/>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634" name="Google Shape;634;g30e333fb729_0_69:notes"/>
          <p:cNvSpPr txBox="1"/>
          <p:nvPr>
            <p:ph idx="12" type="sldNum"/>
          </p:nvPr>
        </p:nvSpPr>
        <p:spPr>
          <a:xfrm>
            <a:off x="3884414" y="8685389"/>
            <a:ext cx="2971800" cy="458700"/>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0e4392ed6f_0_15:notes"/>
          <p:cNvSpPr txBox="1"/>
          <p:nvPr>
            <p:ph idx="1" type="body"/>
          </p:nvPr>
        </p:nvSpPr>
        <p:spPr>
          <a:xfrm>
            <a:off x="685800" y="4401256"/>
            <a:ext cx="5486400" cy="35997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652" name="Google Shape;652;g30e4392ed6f_0_15: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0e333fb729_0_51: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g30e333fb729_0_51:notes"/>
          <p:cNvSpPr txBox="1"/>
          <p:nvPr>
            <p:ph idx="1" type="body"/>
          </p:nvPr>
        </p:nvSpPr>
        <p:spPr>
          <a:xfrm>
            <a:off x="685800" y="4401256"/>
            <a:ext cx="5486400" cy="3599700"/>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663" name="Google Shape;663;g30e333fb729_0_51:notes"/>
          <p:cNvSpPr txBox="1"/>
          <p:nvPr>
            <p:ph idx="12" type="sldNum"/>
          </p:nvPr>
        </p:nvSpPr>
        <p:spPr>
          <a:xfrm>
            <a:off x="3884414" y="8685389"/>
            <a:ext cx="2971800" cy="458700"/>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0e4392ed6f_4_0: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g30e4392ed6f_4_0:notes"/>
          <p:cNvSpPr txBox="1"/>
          <p:nvPr>
            <p:ph idx="1" type="body"/>
          </p:nvPr>
        </p:nvSpPr>
        <p:spPr>
          <a:xfrm>
            <a:off x="685800" y="4401256"/>
            <a:ext cx="5486400" cy="3599700"/>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682" name="Google Shape;682;g30e4392ed6f_4_0:notes"/>
          <p:cNvSpPr txBox="1"/>
          <p:nvPr>
            <p:ph idx="12" type="sldNum"/>
          </p:nvPr>
        </p:nvSpPr>
        <p:spPr>
          <a:xfrm>
            <a:off x="3884414" y="8685389"/>
            <a:ext cx="2971800" cy="458700"/>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0e4392ed6f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0e4392ed6f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0e333fb729_0_33: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1" name="Google Shape;701;g30e333fb729_0_33:notes"/>
          <p:cNvSpPr txBox="1"/>
          <p:nvPr>
            <p:ph idx="1" type="body"/>
          </p:nvPr>
        </p:nvSpPr>
        <p:spPr>
          <a:xfrm>
            <a:off x="685800" y="4401256"/>
            <a:ext cx="5486400" cy="3599700"/>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702" name="Google Shape;702;g30e333fb729_0_33:notes"/>
          <p:cNvSpPr txBox="1"/>
          <p:nvPr>
            <p:ph idx="12" type="sldNum"/>
          </p:nvPr>
        </p:nvSpPr>
        <p:spPr>
          <a:xfrm>
            <a:off x="3884414" y="8685389"/>
            <a:ext cx="2971800" cy="458700"/>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30e333fb729_0_359: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2" name="Google Shape;722;g30e333fb729_0_359:notes"/>
          <p:cNvSpPr txBox="1"/>
          <p:nvPr>
            <p:ph idx="1" type="body"/>
          </p:nvPr>
        </p:nvSpPr>
        <p:spPr>
          <a:xfrm>
            <a:off x="685800" y="4401256"/>
            <a:ext cx="5486400" cy="3599700"/>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723" name="Google Shape;723;g30e333fb729_0_359:notes"/>
          <p:cNvSpPr txBox="1"/>
          <p:nvPr>
            <p:ph idx="12" type="sldNum"/>
          </p:nvPr>
        </p:nvSpPr>
        <p:spPr>
          <a:xfrm>
            <a:off x="3884414" y="8685389"/>
            <a:ext cx="2971800" cy="458700"/>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0e333fb729_0_377: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3" name="Google Shape;743;g30e333fb729_0_377:notes"/>
          <p:cNvSpPr txBox="1"/>
          <p:nvPr>
            <p:ph idx="1" type="body"/>
          </p:nvPr>
        </p:nvSpPr>
        <p:spPr>
          <a:xfrm>
            <a:off x="685800" y="4401256"/>
            <a:ext cx="5486400" cy="3599700"/>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744" name="Google Shape;744;g30e333fb729_0_377:notes"/>
          <p:cNvSpPr txBox="1"/>
          <p:nvPr>
            <p:ph idx="12" type="sldNum"/>
          </p:nvPr>
        </p:nvSpPr>
        <p:spPr>
          <a:xfrm>
            <a:off x="3884414" y="8685389"/>
            <a:ext cx="2971800" cy="458700"/>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30e333fb729_0_395: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3" name="Google Shape;763;g30e333fb729_0_395:notes"/>
          <p:cNvSpPr txBox="1"/>
          <p:nvPr>
            <p:ph idx="1" type="body"/>
          </p:nvPr>
        </p:nvSpPr>
        <p:spPr>
          <a:xfrm>
            <a:off x="685800" y="4401256"/>
            <a:ext cx="5486400" cy="3599700"/>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764" name="Google Shape;764;g30e333fb729_0_395:notes"/>
          <p:cNvSpPr txBox="1"/>
          <p:nvPr>
            <p:ph idx="12" type="sldNum"/>
          </p:nvPr>
        </p:nvSpPr>
        <p:spPr>
          <a:xfrm>
            <a:off x="3884414" y="8685389"/>
            <a:ext cx="2971800" cy="458700"/>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0e333fb729_0_413: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g30e333fb729_0_413:notes"/>
          <p:cNvSpPr txBox="1"/>
          <p:nvPr>
            <p:ph idx="1" type="body"/>
          </p:nvPr>
        </p:nvSpPr>
        <p:spPr>
          <a:xfrm>
            <a:off x="685800" y="4401256"/>
            <a:ext cx="5486400" cy="3599700"/>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784" name="Google Shape;784;g30e333fb729_0_413:notes"/>
          <p:cNvSpPr txBox="1"/>
          <p:nvPr>
            <p:ph idx="12" type="sldNum"/>
          </p:nvPr>
        </p:nvSpPr>
        <p:spPr>
          <a:xfrm>
            <a:off x="3884414" y="8685389"/>
            <a:ext cx="2971800" cy="458700"/>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0e333fb729_0_431: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3" name="Google Shape;803;g30e333fb729_0_431:notes"/>
          <p:cNvSpPr txBox="1"/>
          <p:nvPr>
            <p:ph idx="1" type="body"/>
          </p:nvPr>
        </p:nvSpPr>
        <p:spPr>
          <a:xfrm>
            <a:off x="685800" y="4401256"/>
            <a:ext cx="5486400" cy="3599700"/>
          </a:xfrm>
          <a:prstGeom prst="rect">
            <a:avLst/>
          </a:prstGeom>
          <a:noFill/>
          <a:ln>
            <a:noFill/>
          </a:ln>
        </p:spPr>
        <p:txBody>
          <a:bodyPr anchorCtr="0" anchor="t" bIns="24975" lIns="49950" spcFirstLastPara="1" rIns="49950" wrap="square" tIns="24975">
            <a:noAutofit/>
          </a:bodyPr>
          <a:lstStyle/>
          <a:p>
            <a:pPr indent="0" lvl="0" marL="0" rtl="0" algn="l">
              <a:spcBef>
                <a:spcPts val="0"/>
              </a:spcBef>
              <a:spcAft>
                <a:spcPts val="0"/>
              </a:spcAft>
              <a:buNone/>
            </a:pPr>
            <a:r>
              <a:t/>
            </a:r>
            <a:endParaRPr sz="800"/>
          </a:p>
        </p:txBody>
      </p:sp>
      <p:sp>
        <p:nvSpPr>
          <p:cNvPr id="804" name="Google Shape;804;g30e333fb729_0_431:notes"/>
          <p:cNvSpPr txBox="1"/>
          <p:nvPr>
            <p:ph idx="12" type="sldNum"/>
          </p:nvPr>
        </p:nvSpPr>
        <p:spPr>
          <a:xfrm>
            <a:off x="3884414" y="8685389"/>
            <a:ext cx="2971800" cy="458700"/>
          </a:xfrm>
          <a:prstGeom prst="rect">
            <a:avLst/>
          </a:prstGeom>
          <a:noFill/>
          <a:ln>
            <a:noFill/>
          </a:ln>
        </p:spPr>
        <p:txBody>
          <a:bodyPr anchorCtr="0" anchor="b" bIns="24975" lIns="49950" spcFirstLastPara="1" rIns="49950" wrap="square" tIns="24975">
            <a:noAutofit/>
          </a:bodyPr>
          <a:lstStyle/>
          <a:p>
            <a:pPr indent="0" lvl="0" marL="0" rtl="0" algn="r">
              <a:spcBef>
                <a:spcPts val="0"/>
              </a:spcBef>
              <a:spcAft>
                <a:spcPts val="0"/>
              </a:spcAft>
              <a:buNone/>
            </a:pPr>
            <a:fld id="{00000000-1234-1234-1234-123412341234}" type="slidenum">
              <a:rPr lang="en-GB" sz="800"/>
              <a:t>‹#›</a:t>
            </a:fld>
            <a:endParaRPr sz="8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0e1e6fb4ad_2_679:notes"/>
          <p:cNvSpPr txBox="1"/>
          <p:nvPr>
            <p:ph idx="1" type="body"/>
          </p:nvPr>
        </p:nvSpPr>
        <p:spPr>
          <a:xfrm>
            <a:off x="685800" y="4401256"/>
            <a:ext cx="5486400" cy="35997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823" name="Google Shape;823;g30e1e6fb4ad_2_679: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e1e6fb4ad_2_727: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872" name="Google Shape;872;g30e1e6fb4ad_2_727: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e1e6fb4ad_2_76: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39" name="Google Shape;139;g30e1e6fb4ad_2_76: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0e1e6fb4ad_0_1:notes"/>
          <p:cNvSpPr txBox="1"/>
          <p:nvPr>
            <p:ph idx="1" type="body"/>
          </p:nvPr>
        </p:nvSpPr>
        <p:spPr>
          <a:xfrm>
            <a:off x="685800" y="4401256"/>
            <a:ext cx="5486400" cy="35997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48" name="Google Shape;148;g30e1e6fb4ad_0_1: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0e1e6fb4ad_0_16:notes"/>
          <p:cNvSpPr txBox="1"/>
          <p:nvPr>
            <p:ph idx="1" type="body"/>
          </p:nvPr>
        </p:nvSpPr>
        <p:spPr>
          <a:xfrm>
            <a:off x="685800" y="4401256"/>
            <a:ext cx="5486400" cy="3599700"/>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58" name="Google Shape;158;g30e1e6fb4ad_0_16:notes"/>
          <p:cNvSpPr/>
          <p:nvPr>
            <p:ph idx="2" type="sldImg"/>
          </p:nvPr>
        </p:nvSpPr>
        <p:spPr>
          <a:xfrm>
            <a:off x="2271713" y="1143000"/>
            <a:ext cx="23145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e1e6fb4ad_2_84:notes"/>
          <p:cNvSpPr txBox="1"/>
          <p:nvPr>
            <p:ph idx="1" type="body"/>
          </p:nvPr>
        </p:nvSpPr>
        <p:spPr>
          <a:xfrm>
            <a:off x="685800" y="4401256"/>
            <a:ext cx="5486400" cy="3599744"/>
          </a:xfrm>
          <a:prstGeom prst="rect">
            <a:avLst/>
          </a:prstGeom>
        </p:spPr>
        <p:txBody>
          <a:bodyPr anchorCtr="0" anchor="t" bIns="49950" lIns="49950" spcFirstLastPara="1" rIns="49950" wrap="square" tIns="49950">
            <a:noAutofit/>
          </a:bodyPr>
          <a:lstStyle/>
          <a:p>
            <a:pPr indent="0" lvl="0" marL="0" rtl="0" algn="l">
              <a:spcBef>
                <a:spcPts val="0"/>
              </a:spcBef>
              <a:spcAft>
                <a:spcPts val="0"/>
              </a:spcAft>
              <a:buNone/>
            </a:pPr>
            <a:r>
              <a:t/>
            </a:r>
            <a:endParaRPr/>
          </a:p>
        </p:txBody>
      </p:sp>
      <p:sp>
        <p:nvSpPr>
          <p:cNvPr id="168" name="Google Shape;168;g30e1e6fb4ad_2_84:notes"/>
          <p:cNvSpPr/>
          <p:nvPr>
            <p:ph idx="2" type="sldImg"/>
          </p:nvPr>
        </p:nvSpPr>
        <p:spPr>
          <a:xfrm>
            <a:off x="2271713" y="1143000"/>
            <a:ext cx="2314575"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3.png"/><Relationship Id="rId4"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obj">
  <p:cSld name="OBJECT">
    <p:spTree>
      <p:nvGrpSpPr>
        <p:cNvPr id="56" name="Shape 56"/>
        <p:cNvGrpSpPr/>
        <p:nvPr/>
      </p:nvGrpSpPr>
      <p:grpSpPr>
        <a:xfrm>
          <a:off x="0" y="0"/>
          <a:ext cx="0" cy="0"/>
          <a:chOff x="0" y="0"/>
          <a:chExt cx="0" cy="0"/>
        </a:xfrm>
      </p:grpSpPr>
      <p:sp>
        <p:nvSpPr>
          <p:cNvPr id="57" name="Google Shape;57;p14"/>
          <p:cNvSpPr txBox="1"/>
          <p:nvPr>
            <p:ph type="title"/>
          </p:nvPr>
        </p:nvSpPr>
        <p:spPr>
          <a:xfrm>
            <a:off x="1428979" y="237127"/>
            <a:ext cx="6286040" cy="28670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800">
                <a:solidFill>
                  <a:srgbClr val="0E3F66"/>
                </a:solidFill>
                <a:latin typeface="Verdana"/>
                <a:ea typeface="Verdana"/>
                <a:cs typeface="Verdana"/>
                <a:sym typeface="Verdana"/>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58" name="Google Shape;58;p1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0" name="Google Shape;60;p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b="0" i="0" sz="900" u="none" cap="none" strike="noStrike">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15"/>
          <p:cNvSpPr txBox="1"/>
          <p:nvPr>
            <p:ph type="title"/>
          </p:nvPr>
        </p:nvSpPr>
        <p:spPr>
          <a:xfrm>
            <a:off x="1428979" y="237127"/>
            <a:ext cx="6286040" cy="28670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800">
                <a:solidFill>
                  <a:srgbClr val="0E3F66"/>
                </a:solidFill>
                <a:latin typeface="Verdana"/>
                <a:ea typeface="Verdana"/>
                <a:cs typeface="Verdana"/>
                <a:sym typeface="Verdana"/>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3" name="Google Shape;63;p15"/>
          <p:cNvSpPr txBox="1"/>
          <p:nvPr>
            <p:ph idx="1" type="body"/>
          </p:nvPr>
        </p:nvSpPr>
        <p:spPr>
          <a:xfrm>
            <a:off x="156155" y="984247"/>
            <a:ext cx="8831689" cy="132715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b="0" i="0" sz="1300">
                <a:solidFill>
                  <a:srgbClr val="0E3F66"/>
                </a:solidFill>
                <a:latin typeface="Lucida Sans"/>
                <a:ea typeface="Lucida Sans"/>
                <a:cs typeface="Lucida Sans"/>
                <a:sym typeface="Lucida Sans"/>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64" name="Google Shape;64;p1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6" name="Google Shape;66;p1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b="0" i="0" sz="900" u="none" cap="none" strike="noStrike">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67" name="Shape 67"/>
        <p:cNvGrpSpPr/>
        <p:nvPr/>
      </p:nvGrpSpPr>
      <p:grpSpPr>
        <a:xfrm>
          <a:off x="0" y="0"/>
          <a:ext cx="0" cy="0"/>
          <a:chOff x="0" y="0"/>
          <a:chExt cx="0" cy="0"/>
        </a:xfrm>
      </p:grpSpPr>
      <p:sp>
        <p:nvSpPr>
          <p:cNvPr id="68" name="Google Shape;68;p16"/>
          <p:cNvSpPr/>
          <p:nvPr/>
        </p:nvSpPr>
        <p:spPr>
          <a:xfrm>
            <a:off x="8218384" y="0"/>
            <a:ext cx="925830" cy="671830"/>
          </a:xfrm>
          <a:custGeom>
            <a:rect b="b" l="l" r="r" t="t"/>
            <a:pathLst>
              <a:path extrusionOk="0" h="1343660" w="1851659">
                <a:moveTo>
                  <a:pt x="1851230" y="1343175"/>
                </a:moveTo>
                <a:lnTo>
                  <a:pt x="1820829" y="1301672"/>
                </a:lnTo>
                <a:lnTo>
                  <a:pt x="1790735" y="1261957"/>
                </a:lnTo>
                <a:lnTo>
                  <a:pt x="1760053" y="1222749"/>
                </a:lnTo>
                <a:lnTo>
                  <a:pt x="1728793" y="1184049"/>
                </a:lnTo>
                <a:lnTo>
                  <a:pt x="1696963" y="1145855"/>
                </a:lnTo>
                <a:lnTo>
                  <a:pt x="1664574" y="1108166"/>
                </a:lnTo>
                <a:lnTo>
                  <a:pt x="1631637" y="1070982"/>
                </a:lnTo>
                <a:lnTo>
                  <a:pt x="1598160" y="1034302"/>
                </a:lnTo>
                <a:lnTo>
                  <a:pt x="1563550" y="997521"/>
                </a:lnTo>
                <a:lnTo>
                  <a:pt x="1528401" y="961261"/>
                </a:lnTo>
                <a:lnTo>
                  <a:pt x="1492724" y="925521"/>
                </a:lnTo>
                <a:lnTo>
                  <a:pt x="1456529" y="890300"/>
                </a:lnTo>
                <a:lnTo>
                  <a:pt x="1419826" y="855599"/>
                </a:lnTo>
                <a:lnTo>
                  <a:pt x="1382626" y="821415"/>
                </a:lnTo>
                <a:lnTo>
                  <a:pt x="1344939" y="787748"/>
                </a:lnTo>
                <a:lnTo>
                  <a:pt x="1306776" y="754598"/>
                </a:lnTo>
                <a:lnTo>
                  <a:pt x="1268147" y="721963"/>
                </a:lnTo>
                <a:lnTo>
                  <a:pt x="1229062" y="689844"/>
                </a:lnTo>
                <a:lnTo>
                  <a:pt x="1189531" y="658240"/>
                </a:lnTo>
                <a:lnTo>
                  <a:pt x="1149566" y="627149"/>
                </a:lnTo>
                <a:lnTo>
                  <a:pt x="1109175" y="596571"/>
                </a:lnTo>
                <a:lnTo>
                  <a:pt x="1068370" y="566505"/>
                </a:lnTo>
                <a:lnTo>
                  <a:pt x="1027162" y="536952"/>
                </a:lnTo>
                <a:lnTo>
                  <a:pt x="985559" y="507909"/>
                </a:lnTo>
                <a:lnTo>
                  <a:pt x="943573" y="479376"/>
                </a:lnTo>
                <a:lnTo>
                  <a:pt x="901214" y="451353"/>
                </a:lnTo>
                <a:lnTo>
                  <a:pt x="858493" y="423838"/>
                </a:lnTo>
                <a:lnTo>
                  <a:pt x="815419" y="396832"/>
                </a:lnTo>
                <a:lnTo>
                  <a:pt x="772004" y="370333"/>
                </a:lnTo>
                <a:lnTo>
                  <a:pt x="728256" y="344341"/>
                </a:lnTo>
                <a:lnTo>
                  <a:pt x="684188" y="318855"/>
                </a:lnTo>
                <a:lnTo>
                  <a:pt x="639809" y="293874"/>
                </a:lnTo>
                <a:lnTo>
                  <a:pt x="595129" y="269398"/>
                </a:lnTo>
                <a:lnTo>
                  <a:pt x="550159" y="245425"/>
                </a:lnTo>
                <a:lnTo>
                  <a:pt x="504909" y="221956"/>
                </a:lnTo>
                <a:lnTo>
                  <a:pt x="459389" y="198990"/>
                </a:lnTo>
                <a:lnTo>
                  <a:pt x="413611" y="176525"/>
                </a:lnTo>
                <a:lnTo>
                  <a:pt x="367584" y="154561"/>
                </a:lnTo>
                <a:lnTo>
                  <a:pt x="321318" y="133098"/>
                </a:lnTo>
                <a:lnTo>
                  <a:pt x="274824" y="112134"/>
                </a:lnTo>
                <a:lnTo>
                  <a:pt x="228113" y="91669"/>
                </a:lnTo>
                <a:lnTo>
                  <a:pt x="181194" y="71703"/>
                </a:lnTo>
                <a:lnTo>
                  <a:pt x="134078" y="52234"/>
                </a:lnTo>
                <a:lnTo>
                  <a:pt x="88238" y="33882"/>
                </a:lnTo>
                <a:lnTo>
                  <a:pt x="42252" y="15981"/>
                </a:lnTo>
                <a:lnTo>
                  <a:pt x="0" y="0"/>
                </a:lnTo>
                <a:lnTo>
                  <a:pt x="1482459" y="0"/>
                </a:lnTo>
                <a:lnTo>
                  <a:pt x="1522432" y="38386"/>
                </a:lnTo>
                <a:lnTo>
                  <a:pt x="1558842" y="74296"/>
                </a:lnTo>
                <a:lnTo>
                  <a:pt x="1594809" y="110651"/>
                </a:lnTo>
                <a:lnTo>
                  <a:pt x="1630334" y="147447"/>
                </a:lnTo>
                <a:lnTo>
                  <a:pt x="1665419" y="184679"/>
                </a:lnTo>
                <a:lnTo>
                  <a:pt x="1700068" y="222344"/>
                </a:lnTo>
                <a:lnTo>
                  <a:pt x="1734281" y="260437"/>
                </a:lnTo>
                <a:lnTo>
                  <a:pt x="1768061" y="298956"/>
                </a:lnTo>
                <a:lnTo>
                  <a:pt x="1801409" y="337894"/>
                </a:lnTo>
                <a:lnTo>
                  <a:pt x="1834329" y="377250"/>
                </a:lnTo>
                <a:lnTo>
                  <a:pt x="1851230" y="397934"/>
                </a:lnTo>
                <a:lnTo>
                  <a:pt x="1851230" y="1343175"/>
                </a:lnTo>
                <a:close/>
              </a:path>
            </a:pathLst>
          </a:custGeom>
          <a:solidFill>
            <a:srgbClr val="0478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9" name="Google Shape;69;p16"/>
          <p:cNvSpPr/>
          <p:nvPr/>
        </p:nvSpPr>
        <p:spPr>
          <a:xfrm>
            <a:off x="8918089" y="0"/>
            <a:ext cx="226060" cy="1023620"/>
          </a:xfrm>
          <a:custGeom>
            <a:rect b="b" l="l" r="r" t="t"/>
            <a:pathLst>
              <a:path extrusionOk="0" h="2047239" w="452119">
                <a:moveTo>
                  <a:pt x="451822" y="2047218"/>
                </a:moveTo>
                <a:lnTo>
                  <a:pt x="439401" y="2010440"/>
                </a:lnTo>
                <a:lnTo>
                  <a:pt x="423794" y="1962872"/>
                </a:lnTo>
                <a:lnTo>
                  <a:pt x="408585" y="1915148"/>
                </a:lnTo>
                <a:lnTo>
                  <a:pt x="393772" y="1867272"/>
                </a:lnTo>
                <a:lnTo>
                  <a:pt x="379349" y="1819248"/>
                </a:lnTo>
                <a:lnTo>
                  <a:pt x="365313" y="1771081"/>
                </a:lnTo>
                <a:lnTo>
                  <a:pt x="351661" y="1722776"/>
                </a:lnTo>
                <a:lnTo>
                  <a:pt x="338388" y="1674336"/>
                </a:lnTo>
                <a:lnTo>
                  <a:pt x="325490" y="1625767"/>
                </a:lnTo>
                <a:lnTo>
                  <a:pt x="312963" y="1577072"/>
                </a:lnTo>
                <a:lnTo>
                  <a:pt x="300805" y="1528256"/>
                </a:lnTo>
                <a:lnTo>
                  <a:pt x="289009" y="1479324"/>
                </a:lnTo>
                <a:lnTo>
                  <a:pt x="277574" y="1430280"/>
                </a:lnTo>
                <a:lnTo>
                  <a:pt x="266494" y="1381129"/>
                </a:lnTo>
                <a:lnTo>
                  <a:pt x="255767" y="1331874"/>
                </a:lnTo>
                <a:lnTo>
                  <a:pt x="245387" y="1282520"/>
                </a:lnTo>
                <a:lnTo>
                  <a:pt x="235352" y="1233073"/>
                </a:lnTo>
                <a:lnTo>
                  <a:pt x="225657" y="1183535"/>
                </a:lnTo>
                <a:lnTo>
                  <a:pt x="216298" y="1133912"/>
                </a:lnTo>
                <a:lnTo>
                  <a:pt x="207272" y="1084209"/>
                </a:lnTo>
                <a:lnTo>
                  <a:pt x="198575" y="1034428"/>
                </a:lnTo>
                <a:lnTo>
                  <a:pt x="157683" y="787252"/>
                </a:lnTo>
                <a:lnTo>
                  <a:pt x="141039" y="688131"/>
                </a:lnTo>
                <a:lnTo>
                  <a:pt x="132533" y="638498"/>
                </a:lnTo>
                <a:lnTo>
                  <a:pt x="123871" y="588838"/>
                </a:lnTo>
                <a:lnTo>
                  <a:pt x="115030" y="539167"/>
                </a:lnTo>
                <a:lnTo>
                  <a:pt x="105986" y="489498"/>
                </a:lnTo>
                <a:lnTo>
                  <a:pt x="96715" y="439848"/>
                </a:lnTo>
                <a:lnTo>
                  <a:pt x="87192" y="390232"/>
                </a:lnTo>
                <a:lnTo>
                  <a:pt x="77394" y="340665"/>
                </a:lnTo>
                <a:lnTo>
                  <a:pt x="67297" y="291163"/>
                </a:lnTo>
                <a:lnTo>
                  <a:pt x="56876" y="241741"/>
                </a:lnTo>
                <a:lnTo>
                  <a:pt x="46107" y="192414"/>
                </a:lnTo>
                <a:lnTo>
                  <a:pt x="34967" y="143198"/>
                </a:lnTo>
                <a:lnTo>
                  <a:pt x="23431" y="94107"/>
                </a:lnTo>
                <a:lnTo>
                  <a:pt x="11475" y="45158"/>
                </a:lnTo>
                <a:lnTo>
                  <a:pt x="0" y="0"/>
                </a:lnTo>
                <a:lnTo>
                  <a:pt x="451822" y="0"/>
                </a:lnTo>
                <a:lnTo>
                  <a:pt x="451822" y="2047218"/>
                </a:lnTo>
                <a:close/>
              </a:path>
            </a:pathLst>
          </a:custGeom>
          <a:solidFill>
            <a:srgbClr val="326D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0" name="Google Shape;70;p16"/>
          <p:cNvSpPr/>
          <p:nvPr/>
        </p:nvSpPr>
        <p:spPr>
          <a:xfrm>
            <a:off x="7899948" y="0"/>
            <a:ext cx="1244282" cy="1274445"/>
          </a:xfrm>
          <a:custGeom>
            <a:rect b="b" l="l" r="r" t="t"/>
            <a:pathLst>
              <a:path extrusionOk="0" h="2548890" w="2488565">
                <a:moveTo>
                  <a:pt x="2488103" y="2548346"/>
                </a:moveTo>
                <a:lnTo>
                  <a:pt x="2337587" y="2495170"/>
                </a:lnTo>
                <a:lnTo>
                  <a:pt x="2289920" y="2478024"/>
                </a:lnTo>
                <a:lnTo>
                  <a:pt x="2242329" y="2460687"/>
                </a:lnTo>
                <a:lnTo>
                  <a:pt x="2194829" y="2443125"/>
                </a:lnTo>
                <a:lnTo>
                  <a:pt x="2147434" y="2425300"/>
                </a:lnTo>
                <a:lnTo>
                  <a:pt x="2100159" y="2407179"/>
                </a:lnTo>
                <a:lnTo>
                  <a:pt x="2053018" y="2388724"/>
                </a:lnTo>
                <a:lnTo>
                  <a:pt x="2006025" y="2369901"/>
                </a:lnTo>
                <a:lnTo>
                  <a:pt x="1959195" y="2350673"/>
                </a:lnTo>
                <a:lnTo>
                  <a:pt x="1912543" y="2331005"/>
                </a:lnTo>
                <a:lnTo>
                  <a:pt x="1866083" y="2310861"/>
                </a:lnTo>
                <a:lnTo>
                  <a:pt x="1819830" y="2290205"/>
                </a:lnTo>
                <a:lnTo>
                  <a:pt x="1773797" y="2269003"/>
                </a:lnTo>
                <a:lnTo>
                  <a:pt x="1729944" y="2248018"/>
                </a:lnTo>
                <a:lnTo>
                  <a:pt x="1686455" y="2226283"/>
                </a:lnTo>
                <a:lnTo>
                  <a:pt x="1643336" y="2203809"/>
                </a:lnTo>
                <a:lnTo>
                  <a:pt x="1600595" y="2180607"/>
                </a:lnTo>
                <a:lnTo>
                  <a:pt x="1558237" y="2156687"/>
                </a:lnTo>
                <a:lnTo>
                  <a:pt x="1516269" y="2132060"/>
                </a:lnTo>
                <a:lnTo>
                  <a:pt x="1474699" y="2106736"/>
                </a:lnTo>
                <a:lnTo>
                  <a:pt x="1433533" y="2080727"/>
                </a:lnTo>
                <a:lnTo>
                  <a:pt x="1392778" y="2054042"/>
                </a:lnTo>
                <a:lnTo>
                  <a:pt x="1352440" y="2026693"/>
                </a:lnTo>
                <a:lnTo>
                  <a:pt x="1312526" y="1998690"/>
                </a:lnTo>
                <a:lnTo>
                  <a:pt x="1273044" y="1970044"/>
                </a:lnTo>
                <a:lnTo>
                  <a:pt x="1233999" y="1940765"/>
                </a:lnTo>
                <a:lnTo>
                  <a:pt x="1195399" y="1910864"/>
                </a:lnTo>
                <a:lnTo>
                  <a:pt x="1157250" y="1880351"/>
                </a:lnTo>
                <a:lnTo>
                  <a:pt x="1119558" y="1849238"/>
                </a:lnTo>
                <a:lnTo>
                  <a:pt x="1082332" y="1817535"/>
                </a:lnTo>
                <a:lnTo>
                  <a:pt x="1045577" y="1785252"/>
                </a:lnTo>
                <a:lnTo>
                  <a:pt x="1009300" y="1752400"/>
                </a:lnTo>
                <a:lnTo>
                  <a:pt x="973509" y="1718991"/>
                </a:lnTo>
                <a:lnTo>
                  <a:pt x="938209" y="1685033"/>
                </a:lnTo>
                <a:lnTo>
                  <a:pt x="903407" y="1650539"/>
                </a:lnTo>
                <a:lnTo>
                  <a:pt x="869111" y="1615519"/>
                </a:lnTo>
                <a:lnTo>
                  <a:pt x="835326" y="1579982"/>
                </a:lnTo>
                <a:lnTo>
                  <a:pt x="802060" y="1543941"/>
                </a:lnTo>
                <a:lnTo>
                  <a:pt x="769320" y="1507406"/>
                </a:lnTo>
                <a:lnTo>
                  <a:pt x="737111" y="1470386"/>
                </a:lnTo>
                <a:lnTo>
                  <a:pt x="705442" y="1432894"/>
                </a:lnTo>
                <a:lnTo>
                  <a:pt x="674318" y="1394939"/>
                </a:lnTo>
                <a:lnTo>
                  <a:pt x="643747" y="1356533"/>
                </a:lnTo>
                <a:lnTo>
                  <a:pt x="613735" y="1317685"/>
                </a:lnTo>
                <a:lnTo>
                  <a:pt x="584288" y="1278406"/>
                </a:lnTo>
                <a:lnTo>
                  <a:pt x="555415" y="1238708"/>
                </a:lnTo>
                <a:lnTo>
                  <a:pt x="527120" y="1198601"/>
                </a:lnTo>
                <a:lnTo>
                  <a:pt x="499412" y="1158094"/>
                </a:lnTo>
                <a:lnTo>
                  <a:pt x="472277" y="1117169"/>
                </a:lnTo>
                <a:lnTo>
                  <a:pt x="445781" y="1075929"/>
                </a:lnTo>
                <a:lnTo>
                  <a:pt x="419871" y="1034290"/>
                </a:lnTo>
                <a:lnTo>
                  <a:pt x="394575" y="992296"/>
                </a:lnTo>
                <a:lnTo>
                  <a:pt x="369898" y="949956"/>
                </a:lnTo>
                <a:lnTo>
                  <a:pt x="345848" y="907281"/>
                </a:lnTo>
                <a:lnTo>
                  <a:pt x="322432" y="864283"/>
                </a:lnTo>
                <a:lnTo>
                  <a:pt x="299655" y="820970"/>
                </a:lnTo>
                <a:lnTo>
                  <a:pt x="277525" y="777355"/>
                </a:lnTo>
                <a:lnTo>
                  <a:pt x="256049" y="733447"/>
                </a:lnTo>
                <a:lnTo>
                  <a:pt x="235233" y="689258"/>
                </a:lnTo>
                <a:lnTo>
                  <a:pt x="215084" y="644798"/>
                </a:lnTo>
                <a:lnTo>
                  <a:pt x="195609" y="600078"/>
                </a:lnTo>
                <a:lnTo>
                  <a:pt x="176814" y="555107"/>
                </a:lnTo>
                <a:lnTo>
                  <a:pt x="158707" y="509898"/>
                </a:lnTo>
                <a:lnTo>
                  <a:pt x="141293" y="464460"/>
                </a:lnTo>
                <a:lnTo>
                  <a:pt x="124580" y="418805"/>
                </a:lnTo>
                <a:lnTo>
                  <a:pt x="108575" y="372942"/>
                </a:lnTo>
                <a:lnTo>
                  <a:pt x="93284" y="326883"/>
                </a:lnTo>
                <a:lnTo>
                  <a:pt x="78714" y="280638"/>
                </a:lnTo>
                <a:lnTo>
                  <a:pt x="64872" y="234217"/>
                </a:lnTo>
                <a:lnTo>
                  <a:pt x="51764" y="187632"/>
                </a:lnTo>
                <a:lnTo>
                  <a:pt x="31623" y="118168"/>
                </a:lnTo>
                <a:lnTo>
                  <a:pt x="15538" y="60282"/>
                </a:lnTo>
                <a:lnTo>
                  <a:pt x="0" y="0"/>
                </a:lnTo>
                <a:lnTo>
                  <a:pt x="766634" y="0"/>
                </a:lnTo>
                <a:lnTo>
                  <a:pt x="767689" y="15627"/>
                </a:lnTo>
                <a:lnTo>
                  <a:pt x="771821" y="64008"/>
                </a:lnTo>
                <a:lnTo>
                  <a:pt x="777111" y="114361"/>
                </a:lnTo>
                <a:lnTo>
                  <a:pt x="783452" y="164260"/>
                </a:lnTo>
                <a:lnTo>
                  <a:pt x="790831" y="213701"/>
                </a:lnTo>
                <a:lnTo>
                  <a:pt x="799234" y="262683"/>
                </a:lnTo>
                <a:lnTo>
                  <a:pt x="808647" y="311204"/>
                </a:lnTo>
                <a:lnTo>
                  <a:pt x="819057" y="359261"/>
                </a:lnTo>
                <a:lnTo>
                  <a:pt x="830448" y="406853"/>
                </a:lnTo>
                <a:lnTo>
                  <a:pt x="842809" y="453978"/>
                </a:lnTo>
                <a:lnTo>
                  <a:pt x="856125" y="500634"/>
                </a:lnTo>
                <a:lnTo>
                  <a:pt x="870382" y="546818"/>
                </a:lnTo>
                <a:lnTo>
                  <a:pt x="885566" y="592530"/>
                </a:lnTo>
                <a:lnTo>
                  <a:pt x="901665" y="637766"/>
                </a:lnTo>
                <a:lnTo>
                  <a:pt x="918663" y="682524"/>
                </a:lnTo>
                <a:lnTo>
                  <a:pt x="936547" y="726803"/>
                </a:lnTo>
                <a:lnTo>
                  <a:pt x="955320" y="770635"/>
                </a:lnTo>
                <a:lnTo>
                  <a:pt x="974920" y="813916"/>
                </a:lnTo>
                <a:lnTo>
                  <a:pt x="995381" y="856745"/>
                </a:lnTo>
                <a:lnTo>
                  <a:pt x="1016673" y="899086"/>
                </a:lnTo>
                <a:lnTo>
                  <a:pt x="1038782" y="940939"/>
                </a:lnTo>
                <a:lnTo>
                  <a:pt x="1061695" y="982300"/>
                </a:lnTo>
                <a:lnTo>
                  <a:pt x="1085398" y="1023167"/>
                </a:lnTo>
                <a:lnTo>
                  <a:pt x="1109877" y="1063539"/>
                </a:lnTo>
                <a:lnTo>
                  <a:pt x="1135118" y="1103414"/>
                </a:lnTo>
                <a:lnTo>
                  <a:pt x="1161108" y="1142789"/>
                </a:lnTo>
                <a:lnTo>
                  <a:pt x="1187833" y="1181662"/>
                </a:lnTo>
                <a:lnTo>
                  <a:pt x="1215279" y="1220032"/>
                </a:lnTo>
                <a:lnTo>
                  <a:pt x="1243433" y="1257897"/>
                </a:lnTo>
                <a:lnTo>
                  <a:pt x="1272280" y="1295254"/>
                </a:lnTo>
                <a:lnTo>
                  <a:pt x="1301806" y="1332101"/>
                </a:lnTo>
                <a:lnTo>
                  <a:pt x="1331999" y="1368437"/>
                </a:lnTo>
                <a:lnTo>
                  <a:pt x="1362844" y="1404259"/>
                </a:lnTo>
                <a:lnTo>
                  <a:pt x="1394328" y="1439566"/>
                </a:lnTo>
                <a:lnTo>
                  <a:pt x="1426437" y="1474355"/>
                </a:lnTo>
                <a:lnTo>
                  <a:pt x="1459156" y="1508624"/>
                </a:lnTo>
                <a:lnTo>
                  <a:pt x="1492473" y="1542372"/>
                </a:lnTo>
                <a:lnTo>
                  <a:pt x="1526374" y="1575596"/>
                </a:lnTo>
                <a:lnTo>
                  <a:pt x="1560844" y="1608294"/>
                </a:lnTo>
                <a:lnTo>
                  <a:pt x="1595870" y="1640465"/>
                </a:lnTo>
                <a:lnTo>
                  <a:pt x="1631438" y="1672106"/>
                </a:lnTo>
                <a:lnTo>
                  <a:pt x="1667535" y="1703215"/>
                </a:lnTo>
                <a:lnTo>
                  <a:pt x="1704146" y="1733791"/>
                </a:lnTo>
                <a:lnTo>
                  <a:pt x="1741259" y="1763831"/>
                </a:lnTo>
                <a:lnTo>
                  <a:pt x="1778858" y="1793333"/>
                </a:lnTo>
                <a:lnTo>
                  <a:pt x="1816932" y="1822295"/>
                </a:lnTo>
                <a:lnTo>
                  <a:pt x="1855464" y="1850716"/>
                </a:lnTo>
                <a:lnTo>
                  <a:pt x="1894443" y="1878592"/>
                </a:lnTo>
                <a:lnTo>
                  <a:pt x="1933854" y="1905923"/>
                </a:lnTo>
                <a:lnTo>
                  <a:pt x="1973683" y="1932706"/>
                </a:lnTo>
                <a:lnTo>
                  <a:pt x="2013917" y="1958939"/>
                </a:lnTo>
                <a:lnTo>
                  <a:pt x="2054541" y="1984621"/>
                </a:lnTo>
                <a:lnTo>
                  <a:pt x="2095543" y="2009748"/>
                </a:lnTo>
                <a:lnTo>
                  <a:pt x="2136908" y="2034320"/>
                </a:lnTo>
                <a:lnTo>
                  <a:pt x="2178623" y="2058333"/>
                </a:lnTo>
                <a:lnTo>
                  <a:pt x="2220673" y="2081787"/>
                </a:lnTo>
                <a:lnTo>
                  <a:pt x="2263046" y="2104679"/>
                </a:lnTo>
                <a:lnTo>
                  <a:pt x="2305727" y="2127007"/>
                </a:lnTo>
                <a:lnTo>
                  <a:pt x="2348702" y="2148768"/>
                </a:lnTo>
                <a:lnTo>
                  <a:pt x="2391958" y="2169962"/>
                </a:lnTo>
                <a:lnTo>
                  <a:pt x="2435481" y="2190586"/>
                </a:lnTo>
                <a:lnTo>
                  <a:pt x="2479258" y="2210638"/>
                </a:lnTo>
                <a:lnTo>
                  <a:pt x="2488103" y="2214552"/>
                </a:lnTo>
                <a:lnTo>
                  <a:pt x="2488103" y="2548346"/>
                </a:lnTo>
                <a:close/>
              </a:path>
            </a:pathLst>
          </a:custGeom>
          <a:solidFill>
            <a:srgbClr val="5C5C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1" name="Google Shape;71;p16"/>
          <p:cNvSpPr/>
          <p:nvPr/>
        </p:nvSpPr>
        <p:spPr>
          <a:xfrm>
            <a:off x="0" y="0"/>
            <a:ext cx="955993" cy="677863"/>
          </a:xfrm>
          <a:custGeom>
            <a:rect b="b" l="l" r="r" t="t"/>
            <a:pathLst>
              <a:path extrusionOk="0" h="1355725" w="1911985">
                <a:moveTo>
                  <a:pt x="0" y="1355259"/>
                </a:moveTo>
                <a:lnTo>
                  <a:pt x="41038" y="1299788"/>
                </a:lnTo>
                <a:lnTo>
                  <a:pt x="71474" y="1260335"/>
                </a:lnTo>
                <a:lnTo>
                  <a:pt x="102495" y="1221395"/>
                </a:lnTo>
                <a:lnTo>
                  <a:pt x="134089" y="1182967"/>
                </a:lnTo>
                <a:lnTo>
                  <a:pt x="166249" y="1145050"/>
                </a:lnTo>
                <a:lnTo>
                  <a:pt x="198962" y="1107643"/>
                </a:lnTo>
                <a:lnTo>
                  <a:pt x="232220" y="1070745"/>
                </a:lnTo>
                <a:lnTo>
                  <a:pt x="266013" y="1034356"/>
                </a:lnTo>
                <a:lnTo>
                  <a:pt x="300941" y="997877"/>
                </a:lnTo>
                <a:lnTo>
                  <a:pt x="336402" y="961922"/>
                </a:lnTo>
                <a:lnTo>
                  <a:pt x="372387" y="926492"/>
                </a:lnTo>
                <a:lnTo>
                  <a:pt x="408886" y="891586"/>
                </a:lnTo>
                <a:lnTo>
                  <a:pt x="445888" y="857203"/>
                </a:lnTo>
                <a:lnTo>
                  <a:pt x="483382" y="823343"/>
                </a:lnTo>
                <a:lnTo>
                  <a:pt x="521359" y="790004"/>
                </a:lnTo>
                <a:lnTo>
                  <a:pt x="559808" y="757185"/>
                </a:lnTo>
                <a:lnTo>
                  <a:pt x="598718" y="724886"/>
                </a:lnTo>
                <a:lnTo>
                  <a:pt x="638080" y="693107"/>
                </a:lnTo>
                <a:lnTo>
                  <a:pt x="677882" y="661846"/>
                </a:lnTo>
                <a:lnTo>
                  <a:pt x="718116" y="631102"/>
                </a:lnTo>
                <a:lnTo>
                  <a:pt x="758769" y="600875"/>
                </a:lnTo>
                <a:lnTo>
                  <a:pt x="799833" y="571164"/>
                </a:lnTo>
                <a:lnTo>
                  <a:pt x="841296" y="541968"/>
                </a:lnTo>
                <a:lnTo>
                  <a:pt x="883148" y="513286"/>
                </a:lnTo>
                <a:lnTo>
                  <a:pt x="925380" y="485118"/>
                </a:lnTo>
                <a:lnTo>
                  <a:pt x="967979" y="457462"/>
                </a:lnTo>
                <a:lnTo>
                  <a:pt x="1010937" y="430319"/>
                </a:lnTo>
                <a:lnTo>
                  <a:pt x="1054243" y="403687"/>
                </a:lnTo>
                <a:lnTo>
                  <a:pt x="1097887" y="377565"/>
                </a:lnTo>
                <a:lnTo>
                  <a:pt x="1141857" y="351952"/>
                </a:lnTo>
                <a:lnTo>
                  <a:pt x="1186145" y="326848"/>
                </a:lnTo>
                <a:lnTo>
                  <a:pt x="1230739" y="302253"/>
                </a:lnTo>
                <a:lnTo>
                  <a:pt x="1275629" y="278164"/>
                </a:lnTo>
                <a:lnTo>
                  <a:pt x="1320805" y="254582"/>
                </a:lnTo>
                <a:lnTo>
                  <a:pt x="1366256" y="231506"/>
                </a:lnTo>
                <a:lnTo>
                  <a:pt x="1411973" y="208934"/>
                </a:lnTo>
                <a:lnTo>
                  <a:pt x="1457944" y="186866"/>
                </a:lnTo>
                <a:lnTo>
                  <a:pt x="1504160" y="165302"/>
                </a:lnTo>
                <a:lnTo>
                  <a:pt x="1550609" y="144240"/>
                </a:lnTo>
                <a:lnTo>
                  <a:pt x="1597283" y="123679"/>
                </a:lnTo>
                <a:lnTo>
                  <a:pt x="1644170" y="103619"/>
                </a:lnTo>
                <a:lnTo>
                  <a:pt x="1691259" y="84060"/>
                </a:lnTo>
                <a:lnTo>
                  <a:pt x="1738542" y="65000"/>
                </a:lnTo>
                <a:lnTo>
                  <a:pt x="1784539" y="47045"/>
                </a:lnTo>
                <a:lnTo>
                  <a:pt x="1830679" y="29544"/>
                </a:lnTo>
                <a:lnTo>
                  <a:pt x="1876961" y="12494"/>
                </a:lnTo>
                <a:lnTo>
                  <a:pt x="1911910" y="0"/>
                </a:lnTo>
                <a:lnTo>
                  <a:pt x="391851" y="0"/>
                </a:lnTo>
                <a:lnTo>
                  <a:pt x="350361" y="39133"/>
                </a:lnTo>
                <a:lnTo>
                  <a:pt x="313641" y="74727"/>
                </a:lnTo>
                <a:lnTo>
                  <a:pt x="277361" y="110769"/>
                </a:lnTo>
                <a:lnTo>
                  <a:pt x="241518" y="147256"/>
                </a:lnTo>
                <a:lnTo>
                  <a:pt x="206112" y="184183"/>
                </a:lnTo>
                <a:lnTo>
                  <a:pt x="171139" y="221546"/>
                </a:lnTo>
                <a:lnTo>
                  <a:pt x="136597" y="259342"/>
                </a:lnTo>
                <a:lnTo>
                  <a:pt x="102485" y="297567"/>
                </a:lnTo>
                <a:lnTo>
                  <a:pt x="68800" y="336215"/>
                </a:lnTo>
                <a:lnTo>
                  <a:pt x="35541" y="375284"/>
                </a:lnTo>
                <a:lnTo>
                  <a:pt x="2705" y="414769"/>
                </a:lnTo>
                <a:lnTo>
                  <a:pt x="0" y="418099"/>
                </a:lnTo>
                <a:lnTo>
                  <a:pt x="0" y="1355259"/>
                </a:lnTo>
                <a:close/>
              </a:path>
            </a:pathLst>
          </a:custGeom>
          <a:solidFill>
            <a:srgbClr val="0478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2" name="Google Shape;72;p16"/>
          <p:cNvSpPr/>
          <p:nvPr/>
        </p:nvSpPr>
        <p:spPr>
          <a:xfrm>
            <a:off x="0" y="0"/>
            <a:ext cx="237173" cy="1028700"/>
          </a:xfrm>
          <a:custGeom>
            <a:rect b="b" l="l" r="r" t="t"/>
            <a:pathLst>
              <a:path extrusionOk="0" h="2057400" w="474345">
                <a:moveTo>
                  <a:pt x="0" y="2057048"/>
                </a:moveTo>
                <a:lnTo>
                  <a:pt x="16922" y="2008374"/>
                </a:lnTo>
                <a:lnTo>
                  <a:pt x="32941" y="1960943"/>
                </a:lnTo>
                <a:lnTo>
                  <a:pt x="48562" y="1913353"/>
                </a:lnTo>
                <a:lnTo>
                  <a:pt x="63789" y="1865607"/>
                </a:lnTo>
                <a:lnTo>
                  <a:pt x="78627" y="1817710"/>
                </a:lnTo>
                <a:lnTo>
                  <a:pt x="93079" y="1769666"/>
                </a:lnTo>
                <a:lnTo>
                  <a:pt x="107149" y="1721481"/>
                </a:lnTo>
                <a:lnTo>
                  <a:pt x="120841" y="1673158"/>
                </a:lnTo>
                <a:lnTo>
                  <a:pt x="134159" y="1624702"/>
                </a:lnTo>
                <a:lnTo>
                  <a:pt x="147107" y="1576117"/>
                </a:lnTo>
                <a:lnTo>
                  <a:pt x="159688" y="1527409"/>
                </a:lnTo>
                <a:lnTo>
                  <a:pt x="171906" y="1478581"/>
                </a:lnTo>
                <a:lnTo>
                  <a:pt x="183766" y="1429637"/>
                </a:lnTo>
                <a:lnTo>
                  <a:pt x="195270" y="1380584"/>
                </a:lnTo>
                <a:lnTo>
                  <a:pt x="206424" y="1331423"/>
                </a:lnTo>
                <a:lnTo>
                  <a:pt x="217230" y="1282162"/>
                </a:lnTo>
                <a:lnTo>
                  <a:pt x="227693" y="1232803"/>
                </a:lnTo>
                <a:lnTo>
                  <a:pt x="237817" y="1183351"/>
                </a:lnTo>
                <a:lnTo>
                  <a:pt x="247605" y="1133811"/>
                </a:lnTo>
                <a:lnTo>
                  <a:pt x="257061" y="1084187"/>
                </a:lnTo>
                <a:lnTo>
                  <a:pt x="266189" y="1034484"/>
                </a:lnTo>
                <a:lnTo>
                  <a:pt x="309219" y="787671"/>
                </a:lnTo>
                <a:lnTo>
                  <a:pt x="326720" y="688698"/>
                </a:lnTo>
                <a:lnTo>
                  <a:pt x="335656" y="639141"/>
                </a:lnTo>
                <a:lnTo>
                  <a:pt x="344747" y="589558"/>
                </a:lnTo>
                <a:lnTo>
                  <a:pt x="354018" y="539964"/>
                </a:lnTo>
                <a:lnTo>
                  <a:pt x="363491" y="490376"/>
                </a:lnTo>
                <a:lnTo>
                  <a:pt x="373192" y="440808"/>
                </a:lnTo>
                <a:lnTo>
                  <a:pt x="383144" y="391276"/>
                </a:lnTo>
                <a:lnTo>
                  <a:pt x="393371" y="341796"/>
                </a:lnTo>
                <a:lnTo>
                  <a:pt x="403896" y="292383"/>
                </a:lnTo>
                <a:lnTo>
                  <a:pt x="414745" y="243053"/>
                </a:lnTo>
                <a:lnTo>
                  <a:pt x="425940" y="193821"/>
                </a:lnTo>
                <a:lnTo>
                  <a:pt x="437506" y="144703"/>
                </a:lnTo>
                <a:lnTo>
                  <a:pt x="449467" y="95715"/>
                </a:lnTo>
                <a:lnTo>
                  <a:pt x="461846" y="46871"/>
                </a:lnTo>
                <a:lnTo>
                  <a:pt x="474190" y="0"/>
                </a:lnTo>
                <a:lnTo>
                  <a:pt x="0" y="0"/>
                </a:lnTo>
                <a:lnTo>
                  <a:pt x="0" y="2057048"/>
                </a:lnTo>
                <a:close/>
              </a:path>
            </a:pathLst>
          </a:custGeom>
          <a:solidFill>
            <a:srgbClr val="326D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3" name="Google Shape;73;p16"/>
          <p:cNvSpPr/>
          <p:nvPr/>
        </p:nvSpPr>
        <p:spPr>
          <a:xfrm>
            <a:off x="0" y="0"/>
            <a:ext cx="1257618" cy="1273175"/>
          </a:xfrm>
          <a:custGeom>
            <a:rect b="b" l="l" r="r" t="t"/>
            <a:pathLst>
              <a:path extrusionOk="0" h="2546350" w="2515235">
                <a:moveTo>
                  <a:pt x="0" y="2546100"/>
                </a:moveTo>
                <a:lnTo>
                  <a:pt x="150816" y="2494282"/>
                </a:lnTo>
                <a:lnTo>
                  <a:pt x="198630" y="2477549"/>
                </a:lnTo>
                <a:lnTo>
                  <a:pt x="246369" y="2460625"/>
                </a:lnTo>
                <a:lnTo>
                  <a:pt x="294019" y="2443474"/>
                </a:lnTo>
                <a:lnTo>
                  <a:pt x="341566" y="2426061"/>
                </a:lnTo>
                <a:lnTo>
                  <a:pt x="388997" y="2408349"/>
                </a:lnTo>
                <a:lnTo>
                  <a:pt x="436296" y="2390303"/>
                </a:lnTo>
                <a:lnTo>
                  <a:pt x="483450" y="2371887"/>
                </a:lnTo>
                <a:lnTo>
                  <a:pt x="530444" y="2353066"/>
                </a:lnTo>
                <a:lnTo>
                  <a:pt x="577265" y="2333802"/>
                </a:lnTo>
                <a:lnTo>
                  <a:pt x="623898" y="2314061"/>
                </a:lnTo>
                <a:lnTo>
                  <a:pt x="670328" y="2293807"/>
                </a:lnTo>
                <a:lnTo>
                  <a:pt x="716543" y="2273004"/>
                </a:lnTo>
                <a:lnTo>
                  <a:pt x="760575" y="2252399"/>
                </a:lnTo>
                <a:lnTo>
                  <a:pt x="804251" y="2231042"/>
                </a:lnTo>
                <a:lnTo>
                  <a:pt x="847563" y="2208942"/>
                </a:lnTo>
                <a:lnTo>
                  <a:pt x="890504" y="2186111"/>
                </a:lnTo>
                <a:lnTo>
                  <a:pt x="933067" y="2162558"/>
                </a:lnTo>
                <a:lnTo>
                  <a:pt x="975246" y="2138295"/>
                </a:lnTo>
                <a:lnTo>
                  <a:pt x="1017034" y="2113333"/>
                </a:lnTo>
                <a:lnTo>
                  <a:pt x="1058424" y="2087681"/>
                </a:lnTo>
                <a:lnTo>
                  <a:pt x="1099409" y="2061350"/>
                </a:lnTo>
                <a:lnTo>
                  <a:pt x="1139982" y="2034351"/>
                </a:lnTo>
                <a:lnTo>
                  <a:pt x="1180136" y="2006694"/>
                </a:lnTo>
                <a:lnTo>
                  <a:pt x="1219865" y="1978391"/>
                </a:lnTo>
                <a:lnTo>
                  <a:pt x="1259162" y="1949451"/>
                </a:lnTo>
                <a:lnTo>
                  <a:pt x="1298020" y="1919885"/>
                </a:lnTo>
                <a:lnTo>
                  <a:pt x="1336432" y="1889704"/>
                </a:lnTo>
                <a:lnTo>
                  <a:pt x="1374391" y="1858919"/>
                </a:lnTo>
                <a:lnTo>
                  <a:pt x="1411890" y="1827539"/>
                </a:lnTo>
                <a:lnTo>
                  <a:pt x="1448923" y="1795575"/>
                </a:lnTo>
                <a:lnTo>
                  <a:pt x="1485483" y="1763039"/>
                </a:lnTo>
                <a:lnTo>
                  <a:pt x="1521563" y="1729941"/>
                </a:lnTo>
                <a:lnTo>
                  <a:pt x="1557155" y="1696290"/>
                </a:lnTo>
                <a:lnTo>
                  <a:pt x="1592254" y="1662098"/>
                </a:lnTo>
                <a:lnTo>
                  <a:pt x="1626853" y="1627376"/>
                </a:lnTo>
                <a:lnTo>
                  <a:pt x="1660943" y="1592134"/>
                </a:lnTo>
                <a:lnTo>
                  <a:pt x="1694520" y="1556382"/>
                </a:lnTo>
                <a:lnTo>
                  <a:pt x="1727576" y="1520131"/>
                </a:lnTo>
                <a:lnTo>
                  <a:pt x="1760103" y="1483392"/>
                </a:lnTo>
                <a:lnTo>
                  <a:pt x="1792096" y="1446175"/>
                </a:lnTo>
                <a:lnTo>
                  <a:pt x="1823547" y="1408491"/>
                </a:lnTo>
                <a:lnTo>
                  <a:pt x="1854450" y="1370351"/>
                </a:lnTo>
                <a:lnTo>
                  <a:pt x="1884797" y="1331764"/>
                </a:lnTo>
                <a:lnTo>
                  <a:pt x="1914582" y="1292742"/>
                </a:lnTo>
                <a:lnTo>
                  <a:pt x="1943799" y="1253296"/>
                </a:lnTo>
                <a:lnTo>
                  <a:pt x="1972439" y="1213434"/>
                </a:lnTo>
                <a:lnTo>
                  <a:pt x="2000497" y="1173170"/>
                </a:lnTo>
                <a:lnTo>
                  <a:pt x="2027986" y="1132481"/>
                </a:lnTo>
                <a:lnTo>
                  <a:pt x="2054838" y="1091471"/>
                </a:lnTo>
                <a:lnTo>
                  <a:pt x="2081107" y="1050059"/>
                </a:lnTo>
                <a:lnTo>
                  <a:pt x="2106766" y="1008285"/>
                </a:lnTo>
                <a:lnTo>
                  <a:pt x="2131808" y="966160"/>
                </a:lnTo>
                <a:lnTo>
                  <a:pt x="2156226" y="923696"/>
                </a:lnTo>
                <a:lnTo>
                  <a:pt x="2180014" y="880901"/>
                </a:lnTo>
                <a:lnTo>
                  <a:pt x="2203165" y="837788"/>
                </a:lnTo>
                <a:lnTo>
                  <a:pt x="2225672" y="794366"/>
                </a:lnTo>
                <a:lnTo>
                  <a:pt x="2247527" y="750646"/>
                </a:lnTo>
                <a:lnTo>
                  <a:pt x="2268725" y="706638"/>
                </a:lnTo>
                <a:lnTo>
                  <a:pt x="2289258" y="662354"/>
                </a:lnTo>
                <a:lnTo>
                  <a:pt x="2309120" y="617804"/>
                </a:lnTo>
                <a:lnTo>
                  <a:pt x="2328303" y="572998"/>
                </a:lnTo>
                <a:lnTo>
                  <a:pt x="2346802" y="527947"/>
                </a:lnTo>
                <a:lnTo>
                  <a:pt x="2364608" y="482662"/>
                </a:lnTo>
                <a:lnTo>
                  <a:pt x="2381715" y="437153"/>
                </a:lnTo>
                <a:lnTo>
                  <a:pt x="2398117" y="391430"/>
                </a:lnTo>
                <a:lnTo>
                  <a:pt x="2413806" y="345505"/>
                </a:lnTo>
                <a:lnTo>
                  <a:pt x="2428776" y="299388"/>
                </a:lnTo>
                <a:lnTo>
                  <a:pt x="2443019" y="253089"/>
                </a:lnTo>
                <a:lnTo>
                  <a:pt x="2456530" y="206619"/>
                </a:lnTo>
                <a:lnTo>
                  <a:pt x="2477271" y="137332"/>
                </a:lnTo>
                <a:lnTo>
                  <a:pt x="2493857" y="79587"/>
                </a:lnTo>
                <a:lnTo>
                  <a:pt x="2510990" y="15422"/>
                </a:lnTo>
                <a:lnTo>
                  <a:pt x="2514610" y="0"/>
                </a:lnTo>
                <a:lnTo>
                  <a:pt x="1744287" y="0"/>
                </a:lnTo>
                <a:lnTo>
                  <a:pt x="1742120" y="28422"/>
                </a:lnTo>
                <a:lnTo>
                  <a:pt x="1737570" y="76766"/>
                </a:lnTo>
                <a:lnTo>
                  <a:pt x="1731845" y="127072"/>
                </a:lnTo>
                <a:lnTo>
                  <a:pt x="1725071" y="176913"/>
                </a:lnTo>
                <a:lnTo>
                  <a:pt x="1717265" y="226289"/>
                </a:lnTo>
                <a:lnTo>
                  <a:pt x="1708438" y="275196"/>
                </a:lnTo>
                <a:lnTo>
                  <a:pt x="1698605" y="323633"/>
                </a:lnTo>
                <a:lnTo>
                  <a:pt x="1687780" y="371599"/>
                </a:lnTo>
                <a:lnTo>
                  <a:pt x="1675977" y="419091"/>
                </a:lnTo>
                <a:lnTo>
                  <a:pt x="1663209" y="466107"/>
                </a:lnTo>
                <a:lnTo>
                  <a:pt x="1649490" y="512646"/>
                </a:lnTo>
                <a:lnTo>
                  <a:pt x="1634833" y="558705"/>
                </a:lnTo>
                <a:lnTo>
                  <a:pt x="1619254" y="604283"/>
                </a:lnTo>
                <a:lnTo>
                  <a:pt x="1602764" y="649378"/>
                </a:lnTo>
                <a:lnTo>
                  <a:pt x="1585379" y="693988"/>
                </a:lnTo>
                <a:lnTo>
                  <a:pt x="1567112" y="738110"/>
                </a:lnTo>
                <a:lnTo>
                  <a:pt x="1547961" y="781778"/>
                </a:lnTo>
                <a:lnTo>
                  <a:pt x="1527987" y="824887"/>
                </a:lnTo>
                <a:lnTo>
                  <a:pt x="1507156" y="867538"/>
                </a:lnTo>
                <a:lnTo>
                  <a:pt x="1485498" y="909693"/>
                </a:lnTo>
                <a:lnTo>
                  <a:pt x="1463028" y="951353"/>
                </a:lnTo>
                <a:lnTo>
                  <a:pt x="1439757" y="992514"/>
                </a:lnTo>
                <a:lnTo>
                  <a:pt x="1415702" y="1033174"/>
                </a:lnTo>
                <a:lnTo>
                  <a:pt x="1390874" y="1073333"/>
                </a:lnTo>
                <a:lnTo>
                  <a:pt x="1365288" y="1112988"/>
                </a:lnTo>
                <a:lnTo>
                  <a:pt x="1338958" y="1152136"/>
                </a:lnTo>
                <a:lnTo>
                  <a:pt x="1311898" y="1190777"/>
                </a:lnTo>
                <a:lnTo>
                  <a:pt x="1284121" y="1228908"/>
                </a:lnTo>
                <a:lnTo>
                  <a:pt x="1255641" y="1266527"/>
                </a:lnTo>
                <a:lnTo>
                  <a:pt x="1226471" y="1303633"/>
                </a:lnTo>
                <a:lnTo>
                  <a:pt x="1196627" y="1340223"/>
                </a:lnTo>
                <a:lnTo>
                  <a:pt x="1166120" y="1376296"/>
                </a:lnTo>
                <a:lnTo>
                  <a:pt x="1134966" y="1411850"/>
                </a:lnTo>
                <a:lnTo>
                  <a:pt x="1103178" y="1446883"/>
                </a:lnTo>
                <a:lnTo>
                  <a:pt x="1070769" y="1481393"/>
                </a:lnTo>
                <a:lnTo>
                  <a:pt x="1037754" y="1515378"/>
                </a:lnTo>
                <a:lnTo>
                  <a:pt x="1004147" y="1548836"/>
                </a:lnTo>
                <a:lnTo>
                  <a:pt x="969960" y="1581765"/>
                </a:lnTo>
                <a:lnTo>
                  <a:pt x="935208" y="1614164"/>
                </a:lnTo>
                <a:lnTo>
                  <a:pt x="899905" y="1646030"/>
                </a:lnTo>
                <a:lnTo>
                  <a:pt x="864064" y="1677362"/>
                </a:lnTo>
                <a:lnTo>
                  <a:pt x="827699" y="1708158"/>
                </a:lnTo>
                <a:lnTo>
                  <a:pt x="790824" y="1738415"/>
                </a:lnTo>
                <a:lnTo>
                  <a:pt x="753453" y="1768133"/>
                </a:lnTo>
                <a:lnTo>
                  <a:pt x="715599" y="1797308"/>
                </a:lnTo>
                <a:lnTo>
                  <a:pt x="677277" y="1825940"/>
                </a:lnTo>
                <a:lnTo>
                  <a:pt x="638500" y="1854025"/>
                </a:lnTo>
                <a:lnTo>
                  <a:pt x="599281" y="1881564"/>
                </a:lnTo>
                <a:lnTo>
                  <a:pt x="559635" y="1908552"/>
                </a:lnTo>
                <a:lnTo>
                  <a:pt x="519576" y="1934989"/>
                </a:lnTo>
                <a:lnTo>
                  <a:pt x="479116" y="1960873"/>
                </a:lnTo>
                <a:lnTo>
                  <a:pt x="438271" y="1986202"/>
                </a:lnTo>
                <a:lnTo>
                  <a:pt x="397053" y="2010974"/>
                </a:lnTo>
                <a:lnTo>
                  <a:pt x="355477" y="2035186"/>
                </a:lnTo>
                <a:lnTo>
                  <a:pt x="313556" y="2058838"/>
                </a:lnTo>
                <a:lnTo>
                  <a:pt x="271304" y="2081926"/>
                </a:lnTo>
                <a:lnTo>
                  <a:pt x="228735" y="2104450"/>
                </a:lnTo>
                <a:lnTo>
                  <a:pt x="185862" y="2126408"/>
                </a:lnTo>
                <a:lnTo>
                  <a:pt x="142700" y="2147797"/>
                </a:lnTo>
                <a:lnTo>
                  <a:pt x="99262" y="2168615"/>
                </a:lnTo>
                <a:lnTo>
                  <a:pt x="55562" y="2188862"/>
                </a:lnTo>
                <a:lnTo>
                  <a:pt x="11614" y="2208534"/>
                </a:lnTo>
                <a:lnTo>
                  <a:pt x="0" y="2213554"/>
                </a:lnTo>
                <a:lnTo>
                  <a:pt x="0" y="2546100"/>
                </a:lnTo>
                <a:close/>
              </a:path>
            </a:pathLst>
          </a:custGeom>
          <a:solidFill>
            <a:srgbClr val="5C5C5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4" name="Google Shape;74;p16"/>
          <p:cNvSpPr/>
          <p:nvPr/>
        </p:nvSpPr>
        <p:spPr>
          <a:xfrm>
            <a:off x="3651124" y="514350"/>
            <a:ext cx="1841817" cy="415608"/>
          </a:xfrm>
          <a:custGeom>
            <a:rect b="b" l="l" r="r" t="t"/>
            <a:pathLst>
              <a:path extrusionOk="0" h="831214" w="3683634">
                <a:moveTo>
                  <a:pt x="3268035" y="830935"/>
                </a:moveTo>
                <a:lnTo>
                  <a:pt x="415467" y="830935"/>
                </a:lnTo>
                <a:lnTo>
                  <a:pt x="367015" y="828140"/>
                </a:lnTo>
                <a:lnTo>
                  <a:pt x="320204" y="819962"/>
                </a:lnTo>
                <a:lnTo>
                  <a:pt x="275347" y="806714"/>
                </a:lnTo>
                <a:lnTo>
                  <a:pt x="232755" y="788706"/>
                </a:lnTo>
                <a:lnTo>
                  <a:pt x="192740" y="766251"/>
                </a:lnTo>
                <a:lnTo>
                  <a:pt x="155613" y="739661"/>
                </a:lnTo>
                <a:lnTo>
                  <a:pt x="121687" y="709247"/>
                </a:lnTo>
                <a:lnTo>
                  <a:pt x="91273" y="675321"/>
                </a:lnTo>
                <a:lnTo>
                  <a:pt x="64683" y="638194"/>
                </a:lnTo>
                <a:lnTo>
                  <a:pt x="42228" y="598179"/>
                </a:lnTo>
                <a:lnTo>
                  <a:pt x="24221" y="555587"/>
                </a:lnTo>
                <a:lnTo>
                  <a:pt x="10972" y="510730"/>
                </a:lnTo>
                <a:lnTo>
                  <a:pt x="2795" y="463919"/>
                </a:lnTo>
                <a:lnTo>
                  <a:pt x="0" y="415468"/>
                </a:lnTo>
                <a:lnTo>
                  <a:pt x="2795" y="367015"/>
                </a:lnTo>
                <a:lnTo>
                  <a:pt x="10972" y="320204"/>
                </a:lnTo>
                <a:lnTo>
                  <a:pt x="24221" y="275347"/>
                </a:lnTo>
                <a:lnTo>
                  <a:pt x="42228" y="232755"/>
                </a:lnTo>
                <a:lnTo>
                  <a:pt x="64683" y="192740"/>
                </a:lnTo>
                <a:lnTo>
                  <a:pt x="91273" y="155613"/>
                </a:lnTo>
                <a:lnTo>
                  <a:pt x="121687" y="121687"/>
                </a:lnTo>
                <a:lnTo>
                  <a:pt x="155613" y="91273"/>
                </a:lnTo>
                <a:lnTo>
                  <a:pt x="192740" y="64683"/>
                </a:lnTo>
                <a:lnTo>
                  <a:pt x="232755" y="42228"/>
                </a:lnTo>
                <a:lnTo>
                  <a:pt x="275347" y="24221"/>
                </a:lnTo>
                <a:lnTo>
                  <a:pt x="320204" y="10972"/>
                </a:lnTo>
                <a:lnTo>
                  <a:pt x="367015" y="2795"/>
                </a:lnTo>
                <a:lnTo>
                  <a:pt x="415465" y="0"/>
                </a:lnTo>
                <a:lnTo>
                  <a:pt x="3268037" y="0"/>
                </a:lnTo>
                <a:lnTo>
                  <a:pt x="3316487" y="2795"/>
                </a:lnTo>
                <a:lnTo>
                  <a:pt x="3363297" y="10972"/>
                </a:lnTo>
                <a:lnTo>
                  <a:pt x="3408155" y="24221"/>
                </a:lnTo>
                <a:lnTo>
                  <a:pt x="3450747" y="42228"/>
                </a:lnTo>
                <a:lnTo>
                  <a:pt x="3490762" y="64683"/>
                </a:lnTo>
                <a:lnTo>
                  <a:pt x="3527888" y="91273"/>
                </a:lnTo>
                <a:lnTo>
                  <a:pt x="3561815" y="121687"/>
                </a:lnTo>
                <a:lnTo>
                  <a:pt x="3592229" y="155613"/>
                </a:lnTo>
                <a:lnTo>
                  <a:pt x="3618819" y="192740"/>
                </a:lnTo>
                <a:lnTo>
                  <a:pt x="3641274" y="232755"/>
                </a:lnTo>
                <a:lnTo>
                  <a:pt x="3659281" y="275347"/>
                </a:lnTo>
                <a:lnTo>
                  <a:pt x="3672529" y="320204"/>
                </a:lnTo>
                <a:lnTo>
                  <a:pt x="3680707" y="367015"/>
                </a:lnTo>
                <a:lnTo>
                  <a:pt x="3683502" y="415466"/>
                </a:lnTo>
                <a:lnTo>
                  <a:pt x="3680707" y="463919"/>
                </a:lnTo>
                <a:lnTo>
                  <a:pt x="3672529" y="510730"/>
                </a:lnTo>
                <a:lnTo>
                  <a:pt x="3659281" y="555587"/>
                </a:lnTo>
                <a:lnTo>
                  <a:pt x="3641274" y="598179"/>
                </a:lnTo>
                <a:lnTo>
                  <a:pt x="3618819" y="638194"/>
                </a:lnTo>
                <a:lnTo>
                  <a:pt x="3592229" y="675321"/>
                </a:lnTo>
                <a:lnTo>
                  <a:pt x="3561815" y="709247"/>
                </a:lnTo>
                <a:lnTo>
                  <a:pt x="3527888" y="739661"/>
                </a:lnTo>
                <a:lnTo>
                  <a:pt x="3490762" y="766251"/>
                </a:lnTo>
                <a:lnTo>
                  <a:pt x="3450747" y="788706"/>
                </a:lnTo>
                <a:lnTo>
                  <a:pt x="3408155" y="806714"/>
                </a:lnTo>
                <a:lnTo>
                  <a:pt x="3363297" y="819962"/>
                </a:lnTo>
                <a:lnTo>
                  <a:pt x="3316487" y="828140"/>
                </a:lnTo>
                <a:lnTo>
                  <a:pt x="3268035" y="830935"/>
                </a:lnTo>
                <a:close/>
              </a:path>
            </a:pathLst>
          </a:custGeom>
          <a:solidFill>
            <a:srgbClr val="326D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5" name="Google Shape;75;p16"/>
          <p:cNvSpPr txBox="1"/>
          <p:nvPr>
            <p:ph type="title"/>
          </p:nvPr>
        </p:nvSpPr>
        <p:spPr>
          <a:xfrm>
            <a:off x="1428979" y="237127"/>
            <a:ext cx="6286040" cy="28670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sz="1800">
                <a:solidFill>
                  <a:srgbClr val="0E3F66"/>
                </a:solidFill>
                <a:latin typeface="Verdana"/>
                <a:ea typeface="Verdana"/>
                <a:cs typeface="Verdana"/>
                <a:sym typeface="Verdana"/>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6" name="Google Shape;76;p16"/>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7" name="Google Shape;77;p16"/>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700"/>
              <a:buNone/>
              <a:defRPr/>
            </a:lvl1pPr>
            <a:lvl2pPr indent="-228600" lvl="1" marL="914400" algn="l">
              <a:spcBef>
                <a:spcPts val="0"/>
              </a:spcBef>
              <a:spcAft>
                <a:spcPts val="0"/>
              </a:spcAft>
              <a:buSzPts val="700"/>
              <a:buNone/>
              <a:defRPr/>
            </a:lvl2pPr>
            <a:lvl3pPr indent="-228600" lvl="2" marL="1371600" algn="l">
              <a:spcBef>
                <a:spcPts val="0"/>
              </a:spcBef>
              <a:spcAft>
                <a:spcPts val="0"/>
              </a:spcAft>
              <a:buSzPts val="700"/>
              <a:buNone/>
              <a:defRPr/>
            </a:lvl3pPr>
            <a:lvl4pPr indent="-228600" lvl="3" marL="1828800" algn="l">
              <a:spcBef>
                <a:spcPts val="0"/>
              </a:spcBef>
              <a:spcAft>
                <a:spcPts val="0"/>
              </a:spcAft>
              <a:buSzPts val="700"/>
              <a:buNone/>
              <a:defRPr/>
            </a:lvl4pPr>
            <a:lvl5pPr indent="-228600" lvl="4" marL="2286000" algn="l">
              <a:spcBef>
                <a:spcPts val="0"/>
              </a:spcBef>
              <a:spcAft>
                <a:spcPts val="0"/>
              </a:spcAft>
              <a:buSzPts val="700"/>
              <a:buNone/>
              <a:defRPr/>
            </a:lvl5pPr>
            <a:lvl6pPr indent="-228600" lvl="5" marL="2743200" algn="l">
              <a:spcBef>
                <a:spcPts val="0"/>
              </a:spcBef>
              <a:spcAft>
                <a:spcPts val="0"/>
              </a:spcAft>
              <a:buSzPts val="700"/>
              <a:buNone/>
              <a:defRPr/>
            </a:lvl6pPr>
            <a:lvl7pPr indent="-228600" lvl="6" marL="3200400" algn="l">
              <a:spcBef>
                <a:spcPts val="0"/>
              </a:spcBef>
              <a:spcAft>
                <a:spcPts val="0"/>
              </a:spcAft>
              <a:buSzPts val="700"/>
              <a:buNone/>
              <a:defRPr/>
            </a:lvl7pPr>
            <a:lvl8pPr indent="-228600" lvl="7" marL="3657600" algn="l">
              <a:spcBef>
                <a:spcPts val="0"/>
              </a:spcBef>
              <a:spcAft>
                <a:spcPts val="0"/>
              </a:spcAft>
              <a:buSzPts val="700"/>
              <a:buNone/>
              <a:defRPr/>
            </a:lvl8pPr>
            <a:lvl9pPr indent="-228600" lvl="8" marL="4114800" algn="l">
              <a:spcBef>
                <a:spcPts val="0"/>
              </a:spcBef>
              <a:spcAft>
                <a:spcPts val="0"/>
              </a:spcAft>
              <a:buSzPts val="700"/>
              <a:buNone/>
              <a:defRPr/>
            </a:lvl9pPr>
          </a:lstStyle>
          <a:p/>
        </p:txBody>
      </p:sp>
      <p:sp>
        <p:nvSpPr>
          <p:cNvPr id="78" name="Google Shape;78;p1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9" name="Google Shape;79;p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0" name="Google Shape;80;p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900">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b="0" l="0" r="0" t="0"/>
          <a:stretch/>
        </p:blipFill>
        <p:spPr>
          <a:xfrm>
            <a:off x="0" y="0"/>
            <a:ext cx="9144000" cy="4627816"/>
          </a:xfrm>
          <a:prstGeom prst="rect">
            <a:avLst/>
          </a:prstGeom>
          <a:noFill/>
          <a:ln>
            <a:noFill/>
          </a:ln>
        </p:spPr>
      </p:pic>
      <p:pic>
        <p:nvPicPr>
          <p:cNvPr id="83" name="Google Shape;83;p17"/>
          <p:cNvPicPr preferRelativeResize="0"/>
          <p:nvPr/>
        </p:nvPicPr>
        <p:blipFill rotWithShape="1">
          <a:blip r:embed="rId3">
            <a:alphaModFix/>
          </a:blip>
          <a:srcRect b="0" l="0" r="0" t="0"/>
          <a:stretch/>
        </p:blipFill>
        <p:spPr>
          <a:xfrm>
            <a:off x="0" y="157267"/>
            <a:ext cx="9144000" cy="485775"/>
          </a:xfrm>
          <a:prstGeom prst="rect">
            <a:avLst/>
          </a:prstGeom>
          <a:noFill/>
          <a:ln>
            <a:noFill/>
          </a:ln>
        </p:spPr>
      </p:pic>
      <p:pic>
        <p:nvPicPr>
          <p:cNvPr id="84" name="Google Shape;84;p17"/>
          <p:cNvPicPr preferRelativeResize="0"/>
          <p:nvPr/>
        </p:nvPicPr>
        <p:blipFill rotWithShape="1">
          <a:blip r:embed="rId4">
            <a:alphaModFix/>
          </a:blip>
          <a:srcRect b="0" l="0" r="0" t="0"/>
          <a:stretch/>
        </p:blipFill>
        <p:spPr>
          <a:xfrm>
            <a:off x="789470" y="1420563"/>
            <a:ext cx="7196137" cy="3595687"/>
          </a:xfrm>
          <a:prstGeom prst="rect">
            <a:avLst/>
          </a:prstGeom>
          <a:noFill/>
          <a:ln>
            <a:noFill/>
          </a:ln>
        </p:spPr>
      </p:pic>
      <p:sp>
        <p:nvSpPr>
          <p:cNvPr id="85" name="Google Shape;85;p17"/>
          <p:cNvSpPr txBox="1"/>
          <p:nvPr>
            <p:ph type="ctrTitle"/>
          </p:nvPr>
        </p:nvSpPr>
        <p:spPr>
          <a:xfrm>
            <a:off x="1767293" y="237127"/>
            <a:ext cx="5609414" cy="28670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b="0" i="0">
                <a:solidFill>
                  <a:schemeClr val="dk1"/>
                </a:solidFill>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6" name="Google Shape;86;p17"/>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7" name="Google Shape;87;p17"/>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8" name="Google Shape;88;p17"/>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9" name="Google Shape;89;p17"/>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900">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0" name="Shape 90"/>
        <p:cNvGrpSpPr/>
        <p:nvPr/>
      </p:nvGrpSpPr>
      <p:grpSpPr>
        <a:xfrm>
          <a:off x="0" y="0"/>
          <a:ext cx="0" cy="0"/>
          <a:chOff x="0" y="0"/>
          <a:chExt cx="0" cy="0"/>
        </a:xfrm>
      </p:grpSpPr>
      <p:sp>
        <p:nvSpPr>
          <p:cNvPr id="91" name="Google Shape;91;p1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700"/>
              <a:buNone/>
              <a:defRPr>
                <a:solidFill>
                  <a:srgbClr val="888888"/>
                </a:solidFill>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GB"/>
              <a:t>‹#›</a:t>
            </a:fld>
            <a:endParaRPr sz="9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428979" y="237127"/>
            <a:ext cx="6286040" cy="286703"/>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700"/>
              <a:buNone/>
              <a:defRPr b="0" i="0" sz="1800" u="none" cap="none" strike="noStrike">
                <a:solidFill>
                  <a:srgbClr val="0E3F66"/>
                </a:solidFill>
                <a:latin typeface="Verdana"/>
                <a:ea typeface="Verdana"/>
                <a:cs typeface="Verdana"/>
                <a:sym typeface="Verdana"/>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156155" y="984247"/>
            <a:ext cx="8831689" cy="132715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700"/>
              <a:buNone/>
              <a:defRPr b="0" i="0" sz="1300" u="none" cap="none" strike="noStrike">
                <a:solidFill>
                  <a:srgbClr val="0E3F66"/>
                </a:solidFill>
                <a:latin typeface="Lucida Sans"/>
                <a:ea typeface="Lucida Sans"/>
                <a:cs typeface="Lucida Sans"/>
                <a:sym typeface="Lucida Sans"/>
              </a:defRPr>
            </a:lvl1pPr>
            <a:lvl2pPr indent="-228600" lvl="1" marL="914400" marR="0" rtl="0" algn="l">
              <a:spcBef>
                <a:spcPts val="0"/>
              </a:spcBef>
              <a:spcAft>
                <a:spcPts val="0"/>
              </a:spcAft>
              <a:buSzPts val="700"/>
              <a:buNone/>
              <a:defRPr b="0" i="0" sz="900" u="none" cap="none" strike="noStrike">
                <a:latin typeface="Calibri"/>
                <a:ea typeface="Calibri"/>
                <a:cs typeface="Calibri"/>
                <a:sym typeface="Calibri"/>
              </a:defRPr>
            </a:lvl2pPr>
            <a:lvl3pPr indent="-228600" lvl="2" marL="1371600" marR="0" rtl="0" algn="l">
              <a:spcBef>
                <a:spcPts val="0"/>
              </a:spcBef>
              <a:spcAft>
                <a:spcPts val="0"/>
              </a:spcAft>
              <a:buSzPts val="700"/>
              <a:buNone/>
              <a:defRPr b="0" i="0" sz="900" u="none" cap="none" strike="noStrike">
                <a:latin typeface="Calibri"/>
                <a:ea typeface="Calibri"/>
                <a:cs typeface="Calibri"/>
                <a:sym typeface="Calibri"/>
              </a:defRPr>
            </a:lvl3pPr>
            <a:lvl4pPr indent="-228600" lvl="3" marL="1828800" marR="0" rtl="0" algn="l">
              <a:spcBef>
                <a:spcPts val="0"/>
              </a:spcBef>
              <a:spcAft>
                <a:spcPts val="0"/>
              </a:spcAft>
              <a:buSzPts val="700"/>
              <a:buNone/>
              <a:defRPr b="0" i="0" sz="900" u="none" cap="none" strike="noStrike">
                <a:latin typeface="Calibri"/>
                <a:ea typeface="Calibri"/>
                <a:cs typeface="Calibri"/>
                <a:sym typeface="Calibri"/>
              </a:defRPr>
            </a:lvl4pPr>
            <a:lvl5pPr indent="-228600" lvl="4" marL="2286000" marR="0" rtl="0" algn="l">
              <a:spcBef>
                <a:spcPts val="0"/>
              </a:spcBef>
              <a:spcAft>
                <a:spcPts val="0"/>
              </a:spcAft>
              <a:buSzPts val="700"/>
              <a:buNone/>
              <a:defRPr b="0" i="0" sz="900" u="none" cap="none" strike="noStrike">
                <a:latin typeface="Calibri"/>
                <a:ea typeface="Calibri"/>
                <a:cs typeface="Calibri"/>
                <a:sym typeface="Calibri"/>
              </a:defRPr>
            </a:lvl5pPr>
            <a:lvl6pPr indent="-228600" lvl="5" marL="2743200" marR="0" rtl="0" algn="l">
              <a:spcBef>
                <a:spcPts val="0"/>
              </a:spcBef>
              <a:spcAft>
                <a:spcPts val="0"/>
              </a:spcAft>
              <a:buSzPts val="700"/>
              <a:buNone/>
              <a:defRPr b="0" i="0" sz="900" u="none" cap="none" strike="noStrike">
                <a:latin typeface="Calibri"/>
                <a:ea typeface="Calibri"/>
                <a:cs typeface="Calibri"/>
                <a:sym typeface="Calibri"/>
              </a:defRPr>
            </a:lvl6pPr>
            <a:lvl7pPr indent="-228600" lvl="6" marL="3200400" marR="0" rtl="0" algn="l">
              <a:spcBef>
                <a:spcPts val="0"/>
              </a:spcBef>
              <a:spcAft>
                <a:spcPts val="0"/>
              </a:spcAft>
              <a:buSzPts val="700"/>
              <a:buNone/>
              <a:defRPr b="0" i="0" sz="900" u="none" cap="none" strike="noStrike">
                <a:latin typeface="Calibri"/>
                <a:ea typeface="Calibri"/>
                <a:cs typeface="Calibri"/>
                <a:sym typeface="Calibri"/>
              </a:defRPr>
            </a:lvl7pPr>
            <a:lvl8pPr indent="-228600" lvl="7" marL="3657600" marR="0" rtl="0" algn="l">
              <a:spcBef>
                <a:spcPts val="0"/>
              </a:spcBef>
              <a:spcAft>
                <a:spcPts val="0"/>
              </a:spcAft>
              <a:buSzPts val="700"/>
              <a:buNone/>
              <a:defRPr b="0" i="0" sz="900" u="none" cap="none" strike="noStrike">
                <a:latin typeface="Calibri"/>
                <a:ea typeface="Calibri"/>
                <a:cs typeface="Calibri"/>
                <a:sym typeface="Calibri"/>
              </a:defRPr>
            </a:lvl8pPr>
            <a:lvl9pPr indent="-228600" lvl="8" marL="4114800" marR="0" rtl="0" algn="l">
              <a:spcBef>
                <a:spcPts val="0"/>
              </a:spcBef>
              <a:spcAft>
                <a:spcPts val="0"/>
              </a:spcAft>
              <a:buSzPts val="700"/>
              <a:buNone/>
              <a:defRPr b="0" i="0" sz="900" u="none" cap="none" strike="noStrike">
                <a:latin typeface="Calibri"/>
                <a:ea typeface="Calibri"/>
                <a:cs typeface="Calibri"/>
                <a:sym typeface="Calibri"/>
              </a:defRPr>
            </a:lvl9pPr>
          </a:lstStyle>
          <a:p/>
        </p:txBody>
      </p:sp>
      <p:sp>
        <p:nvSpPr>
          <p:cNvPr id="53" name="Google Shape;53;p1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7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7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7.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14.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33.png"/><Relationship Id="rId6"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33.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33.png"/><Relationship Id="rId5" Type="http://schemas.openxmlformats.org/officeDocument/2006/relationships/image" Target="../media/image24.png"/><Relationship Id="rId6"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33.png"/><Relationship Id="rId5" Type="http://schemas.openxmlformats.org/officeDocument/2006/relationships/image" Target="../media/image26.png"/><Relationship Id="rId6"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28.png"/><Relationship Id="rId5"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45.png"/><Relationship Id="rId5"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1.png"/><Relationship Id="rId4" Type="http://schemas.openxmlformats.org/officeDocument/2006/relationships/image" Target="../media/image38.png"/><Relationship Id="rId10" Type="http://schemas.openxmlformats.org/officeDocument/2006/relationships/image" Target="../media/image48.png"/><Relationship Id="rId9" Type="http://schemas.openxmlformats.org/officeDocument/2006/relationships/image" Target="../media/image50.png"/><Relationship Id="rId5" Type="http://schemas.openxmlformats.org/officeDocument/2006/relationships/image" Target="../media/image42.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8.png"/><Relationship Id="rId4" Type="http://schemas.openxmlformats.org/officeDocument/2006/relationships/image" Target="../media/image46.png"/><Relationship Id="rId5"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9.png"/><Relationship Id="rId5" Type="http://schemas.openxmlformats.org/officeDocument/2006/relationships/image" Target="../media/image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54.jpg"/><Relationship Id="rId4" Type="http://schemas.openxmlformats.org/officeDocument/2006/relationships/image" Target="../media/image6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65.jpg"/><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57.jpg"/><Relationship Id="rId4" Type="http://schemas.openxmlformats.org/officeDocument/2006/relationships/image" Target="../media/image5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86.jpg"/><Relationship Id="rId4" Type="http://schemas.openxmlformats.org/officeDocument/2006/relationships/image" Target="../media/image5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62.jpg"/><Relationship Id="rId4" Type="http://schemas.openxmlformats.org/officeDocument/2006/relationships/image" Target="../media/image5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7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66.jpg"/><Relationship Id="rId4" Type="http://schemas.openxmlformats.org/officeDocument/2006/relationships/image" Target="../media/image8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78.jpg"/><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6.jpg"/><Relationship Id="rId4" Type="http://schemas.openxmlformats.org/officeDocument/2006/relationships/image" Target="../media/image7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61.jpg"/><Relationship Id="rId4" Type="http://schemas.openxmlformats.org/officeDocument/2006/relationships/image" Target="../media/image67.png"/><Relationship Id="rId5"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7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7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8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92.png"/><Relationship Id="rId4" Type="http://schemas.openxmlformats.org/officeDocument/2006/relationships/image" Target="../media/image95.png"/><Relationship Id="rId9" Type="http://schemas.openxmlformats.org/officeDocument/2006/relationships/image" Target="../media/image90.png"/><Relationship Id="rId5" Type="http://schemas.openxmlformats.org/officeDocument/2006/relationships/image" Target="../media/image94.png"/><Relationship Id="rId6" Type="http://schemas.openxmlformats.org/officeDocument/2006/relationships/image" Target="../media/image93.png"/><Relationship Id="rId7" Type="http://schemas.openxmlformats.org/officeDocument/2006/relationships/image" Target="../media/image88.png"/><Relationship Id="rId8"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4.png"/><Relationship Id="rId4" Type="http://schemas.openxmlformats.org/officeDocument/2006/relationships/image" Target="../media/image91.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7" name="Shape 97"/>
        <p:cNvGrpSpPr/>
        <p:nvPr/>
      </p:nvGrpSpPr>
      <p:grpSpPr>
        <a:xfrm>
          <a:off x="0" y="0"/>
          <a:ext cx="0" cy="0"/>
          <a:chOff x="0" y="0"/>
          <a:chExt cx="0" cy="0"/>
        </a:xfrm>
      </p:grpSpPr>
      <p:grpSp>
        <p:nvGrpSpPr>
          <p:cNvPr id="98" name="Google Shape;98;p19"/>
          <p:cNvGrpSpPr/>
          <p:nvPr/>
        </p:nvGrpSpPr>
        <p:grpSpPr>
          <a:xfrm>
            <a:off x="4301110" y="0"/>
            <a:ext cx="4842889" cy="5143500"/>
            <a:chOff x="8602220" y="0"/>
            <a:chExt cx="9685778" cy="10286999"/>
          </a:xfrm>
        </p:grpSpPr>
        <p:pic>
          <p:nvPicPr>
            <p:cNvPr id="99" name="Google Shape;99;p19"/>
            <p:cNvPicPr preferRelativeResize="0"/>
            <p:nvPr/>
          </p:nvPicPr>
          <p:blipFill rotWithShape="1">
            <a:blip r:embed="rId3">
              <a:alphaModFix/>
            </a:blip>
            <a:srcRect b="0" l="0" r="0" t="0"/>
            <a:stretch/>
          </p:blipFill>
          <p:spPr>
            <a:xfrm>
              <a:off x="9373263" y="0"/>
              <a:ext cx="8914735" cy="10286999"/>
            </a:xfrm>
            <a:prstGeom prst="rect">
              <a:avLst/>
            </a:prstGeom>
            <a:noFill/>
            <a:ln>
              <a:noFill/>
            </a:ln>
          </p:spPr>
        </p:pic>
        <p:pic>
          <p:nvPicPr>
            <p:cNvPr id="100" name="Google Shape;100;p19"/>
            <p:cNvPicPr preferRelativeResize="0"/>
            <p:nvPr/>
          </p:nvPicPr>
          <p:blipFill rotWithShape="1">
            <a:blip r:embed="rId4">
              <a:alphaModFix/>
            </a:blip>
            <a:srcRect b="0" l="0" r="0" t="0"/>
            <a:stretch/>
          </p:blipFill>
          <p:spPr>
            <a:xfrm>
              <a:off x="8602220" y="0"/>
              <a:ext cx="6801946" cy="10274300"/>
            </a:xfrm>
            <a:prstGeom prst="rect">
              <a:avLst/>
            </a:prstGeom>
            <a:noFill/>
            <a:ln>
              <a:noFill/>
            </a:ln>
          </p:spPr>
        </p:pic>
        <p:pic>
          <p:nvPicPr>
            <p:cNvPr id="101" name="Google Shape;101;p19"/>
            <p:cNvPicPr preferRelativeResize="0"/>
            <p:nvPr/>
          </p:nvPicPr>
          <p:blipFill rotWithShape="1">
            <a:blip r:embed="rId5">
              <a:alphaModFix/>
            </a:blip>
            <a:srcRect b="0" l="0" r="0" t="0"/>
            <a:stretch/>
          </p:blipFill>
          <p:spPr>
            <a:xfrm>
              <a:off x="10938303" y="0"/>
              <a:ext cx="864828" cy="872549"/>
            </a:xfrm>
            <a:prstGeom prst="rect">
              <a:avLst/>
            </a:prstGeom>
            <a:noFill/>
            <a:ln>
              <a:noFill/>
            </a:ln>
          </p:spPr>
        </p:pic>
        <p:pic>
          <p:nvPicPr>
            <p:cNvPr id="102" name="Google Shape;102;p19"/>
            <p:cNvPicPr preferRelativeResize="0"/>
            <p:nvPr/>
          </p:nvPicPr>
          <p:blipFill rotWithShape="1">
            <a:blip r:embed="rId6">
              <a:alphaModFix/>
            </a:blip>
            <a:srcRect b="0" l="0" r="0" t="0"/>
            <a:stretch/>
          </p:blipFill>
          <p:spPr>
            <a:xfrm>
              <a:off x="12274324" y="2022554"/>
              <a:ext cx="1183817" cy="2627043"/>
            </a:xfrm>
            <a:prstGeom prst="rect">
              <a:avLst/>
            </a:prstGeom>
            <a:noFill/>
            <a:ln>
              <a:noFill/>
            </a:ln>
          </p:spPr>
        </p:pic>
      </p:grpSp>
      <p:pic>
        <p:nvPicPr>
          <p:cNvPr id="103" name="Google Shape;103;p19"/>
          <p:cNvPicPr preferRelativeResize="0"/>
          <p:nvPr/>
        </p:nvPicPr>
        <p:blipFill rotWithShape="1">
          <a:blip r:embed="rId7">
            <a:alphaModFix/>
          </a:blip>
          <a:srcRect b="0" l="0" r="0" t="0"/>
          <a:stretch/>
        </p:blipFill>
        <p:spPr>
          <a:xfrm>
            <a:off x="514350" y="216498"/>
            <a:ext cx="928687" cy="852487"/>
          </a:xfrm>
          <a:prstGeom prst="rect">
            <a:avLst/>
          </a:prstGeom>
          <a:noFill/>
          <a:ln>
            <a:noFill/>
          </a:ln>
        </p:spPr>
      </p:pic>
      <p:pic>
        <p:nvPicPr>
          <p:cNvPr id="104" name="Google Shape;104;p19"/>
          <p:cNvPicPr preferRelativeResize="0"/>
          <p:nvPr/>
        </p:nvPicPr>
        <p:blipFill rotWithShape="1">
          <a:blip r:embed="rId8">
            <a:alphaModFix/>
          </a:blip>
          <a:srcRect b="0" l="0" r="0" t="0"/>
          <a:stretch/>
        </p:blipFill>
        <p:spPr>
          <a:xfrm>
            <a:off x="1703759" y="3695147"/>
            <a:ext cx="1136975" cy="1076945"/>
          </a:xfrm>
          <a:prstGeom prst="rect">
            <a:avLst/>
          </a:prstGeom>
          <a:noFill/>
          <a:ln>
            <a:noFill/>
          </a:ln>
        </p:spPr>
      </p:pic>
      <p:pic>
        <p:nvPicPr>
          <p:cNvPr id="105" name="Google Shape;105;p19"/>
          <p:cNvPicPr preferRelativeResize="0"/>
          <p:nvPr/>
        </p:nvPicPr>
        <p:blipFill rotWithShape="1">
          <a:blip r:embed="rId9">
            <a:alphaModFix/>
          </a:blip>
          <a:srcRect b="0" l="0" r="0" t="0"/>
          <a:stretch/>
        </p:blipFill>
        <p:spPr>
          <a:xfrm>
            <a:off x="514350" y="3694910"/>
            <a:ext cx="1143000" cy="1085850"/>
          </a:xfrm>
          <a:prstGeom prst="rect">
            <a:avLst/>
          </a:prstGeom>
          <a:noFill/>
          <a:ln>
            <a:noFill/>
          </a:ln>
        </p:spPr>
      </p:pic>
      <p:sp>
        <p:nvSpPr>
          <p:cNvPr id="106" name="Google Shape;106;p19"/>
          <p:cNvSpPr txBox="1"/>
          <p:nvPr>
            <p:ph type="title"/>
          </p:nvPr>
        </p:nvSpPr>
        <p:spPr>
          <a:xfrm>
            <a:off x="508000" y="1676167"/>
            <a:ext cx="3248400" cy="1292100"/>
          </a:xfrm>
          <a:prstGeom prst="rect">
            <a:avLst/>
          </a:prstGeom>
          <a:noFill/>
          <a:ln>
            <a:noFill/>
          </a:ln>
        </p:spPr>
        <p:txBody>
          <a:bodyPr anchorCtr="0" anchor="t" bIns="0" lIns="0" spcFirstLastPara="1" rIns="0" wrap="square" tIns="32075">
            <a:spAutoFit/>
          </a:bodyPr>
          <a:lstStyle/>
          <a:p>
            <a:pPr indent="0" lvl="0" marL="12700" marR="0" rtl="0" algn="l">
              <a:lnSpc>
                <a:spcPct val="113673"/>
              </a:lnSpc>
              <a:spcBef>
                <a:spcPts val="0"/>
              </a:spcBef>
              <a:spcAft>
                <a:spcPts val="0"/>
              </a:spcAft>
              <a:buNone/>
            </a:pPr>
            <a:r>
              <a:rPr b="1" lang="en-GB" sz="2500">
                <a:solidFill>
                  <a:srgbClr val="000000"/>
                </a:solidFill>
                <a:latin typeface="Trebuchet MS"/>
                <a:ea typeface="Trebuchet MS"/>
                <a:cs typeface="Trebuchet MS"/>
                <a:sym typeface="Trebuchet MS"/>
              </a:rPr>
              <a:t>Customer Data Management and Analysis </a:t>
            </a:r>
            <a:endParaRPr sz="250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p28"/>
          <p:cNvSpPr/>
          <p:nvPr/>
        </p:nvSpPr>
        <p:spPr>
          <a:xfrm>
            <a:off x="0" y="0"/>
            <a:ext cx="9141714"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85" name="Google Shape;185;p28"/>
          <p:cNvSpPr txBox="1"/>
          <p:nvPr>
            <p:ph type="title"/>
          </p:nvPr>
        </p:nvSpPr>
        <p:spPr>
          <a:xfrm>
            <a:off x="479161" y="342900"/>
            <a:ext cx="8182230" cy="1026461"/>
          </a:xfrm>
          <a:prstGeom prst="rect">
            <a:avLst/>
          </a:prstGeom>
          <a:noFill/>
          <a:ln>
            <a:noFill/>
          </a:ln>
        </p:spPr>
        <p:txBody>
          <a:bodyPr anchorCtr="0" anchor="ctr" bIns="22850" lIns="45725" spcFirstLastPara="1" rIns="45725" wrap="square" tIns="22850">
            <a:normAutofit/>
          </a:bodyPr>
          <a:lstStyle/>
          <a:p>
            <a:pPr indent="0" lvl="0" marL="12700" rtl="0" algn="ctr">
              <a:lnSpc>
                <a:spcPct val="90000"/>
              </a:lnSpc>
              <a:spcBef>
                <a:spcPts val="0"/>
              </a:spcBef>
              <a:spcAft>
                <a:spcPts val="0"/>
              </a:spcAft>
              <a:buNone/>
            </a:pPr>
            <a:r>
              <a:rPr b="1" lang="en-GB" sz="5000">
                <a:solidFill>
                  <a:schemeClr val="dk1"/>
                </a:solidFill>
                <a:latin typeface="Calibri"/>
                <a:ea typeface="Calibri"/>
                <a:cs typeface="Calibri"/>
                <a:sym typeface="Calibri"/>
              </a:rPr>
              <a:t>A</a:t>
            </a:r>
            <a:r>
              <a:rPr lang="en-GB" sz="5000">
                <a:solidFill>
                  <a:schemeClr val="dk1"/>
                </a:solidFill>
                <a:latin typeface="Calibri"/>
                <a:ea typeface="Calibri"/>
                <a:cs typeface="Calibri"/>
                <a:sym typeface="Calibri"/>
              </a:rPr>
              <a:t> </a:t>
            </a:r>
            <a:r>
              <a:rPr b="1" lang="en-GB" sz="5000">
                <a:solidFill>
                  <a:schemeClr val="dk1"/>
                </a:solidFill>
                <a:latin typeface="Calibri"/>
                <a:ea typeface="Calibri"/>
                <a:cs typeface="Calibri"/>
                <a:sym typeface="Calibri"/>
              </a:rPr>
              <a:t>PEEK ON THE CODE</a:t>
            </a:r>
            <a:endParaRPr b="1" sz="5000">
              <a:solidFill>
                <a:schemeClr val="dk1"/>
              </a:solidFill>
              <a:latin typeface="Calibri"/>
              <a:ea typeface="Calibri"/>
              <a:cs typeface="Calibri"/>
              <a:sym typeface="Calibri"/>
            </a:endParaRPr>
          </a:p>
        </p:txBody>
      </p:sp>
      <p:sp>
        <p:nvSpPr>
          <p:cNvPr id="186" name="Google Shape;186;p28"/>
          <p:cNvSpPr txBox="1"/>
          <p:nvPr/>
        </p:nvSpPr>
        <p:spPr>
          <a:xfrm>
            <a:off x="479161" y="1441920"/>
            <a:ext cx="8182233" cy="414495"/>
          </a:xfrm>
          <a:prstGeom prst="rect">
            <a:avLst/>
          </a:prstGeom>
          <a:noFill/>
          <a:ln>
            <a:noFill/>
          </a:ln>
        </p:spPr>
        <p:txBody>
          <a:bodyPr anchorCtr="0" anchor="ctr" bIns="22850" lIns="45725" spcFirstLastPara="1" rIns="45725" wrap="square" tIns="22850">
            <a:normAutofit/>
          </a:bodyPr>
          <a:lstStyle/>
          <a:p>
            <a:pPr indent="0" lvl="0" marL="0" marR="0" rtl="0" algn="ctr">
              <a:lnSpc>
                <a:spcPct val="90000"/>
              </a:lnSpc>
              <a:spcBef>
                <a:spcPts val="0"/>
              </a:spcBef>
              <a:spcAft>
                <a:spcPts val="0"/>
              </a:spcAft>
              <a:buNone/>
            </a:pPr>
            <a:r>
              <a:rPr b="1" lang="en-GB" sz="1200">
                <a:solidFill>
                  <a:schemeClr val="dk1"/>
                </a:solidFill>
                <a:latin typeface="Calibri"/>
                <a:ea typeface="Calibri"/>
                <a:cs typeface="Calibri"/>
                <a:sym typeface="Calibri"/>
              </a:rPr>
              <a:t>Tables creation:</a:t>
            </a:r>
            <a:endParaRPr sz="700"/>
          </a:p>
        </p:txBody>
      </p:sp>
      <p:sp>
        <p:nvSpPr>
          <p:cNvPr id="187" name="Google Shape;187;p28"/>
          <p:cNvSpPr/>
          <p:nvPr/>
        </p:nvSpPr>
        <p:spPr>
          <a:xfrm>
            <a:off x="3337560" y="1388012"/>
            <a:ext cx="2468880" cy="13716"/>
          </a:xfrm>
          <a:custGeom>
            <a:rect b="b" l="l" r="r" t="t"/>
            <a:pathLst>
              <a:path extrusionOk="0" fill="none" h="27432" w="493776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extrusionOk="0" h="27432" w="493776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pic>
        <p:nvPicPr>
          <p:cNvPr descr="A screen shot of a computer code&#10;&#10;Description automatically generated" id="188" name="Google Shape;188;p28"/>
          <p:cNvPicPr preferRelativeResize="0"/>
          <p:nvPr/>
        </p:nvPicPr>
        <p:blipFill rotWithShape="1">
          <a:blip r:embed="rId3">
            <a:alphaModFix/>
          </a:blip>
          <a:srcRect b="0" l="0" r="0" t="0"/>
          <a:stretch/>
        </p:blipFill>
        <p:spPr>
          <a:xfrm>
            <a:off x="4690872" y="2586712"/>
            <a:ext cx="4210812" cy="1494838"/>
          </a:xfrm>
          <a:prstGeom prst="rect">
            <a:avLst/>
          </a:prstGeom>
          <a:noFill/>
          <a:ln>
            <a:noFill/>
          </a:ln>
        </p:spPr>
      </p:pic>
      <p:grpSp>
        <p:nvGrpSpPr>
          <p:cNvPr id="189" name="Google Shape;189;p28"/>
          <p:cNvGrpSpPr/>
          <p:nvPr/>
        </p:nvGrpSpPr>
        <p:grpSpPr>
          <a:xfrm>
            <a:off x="240030" y="2268576"/>
            <a:ext cx="4210812" cy="2131109"/>
            <a:chOff x="0" y="0"/>
            <a:chExt cx="18287999" cy="9255632"/>
          </a:xfrm>
        </p:grpSpPr>
        <p:pic>
          <p:nvPicPr>
            <p:cNvPr id="190" name="Google Shape;190;p28"/>
            <p:cNvPicPr preferRelativeResize="0"/>
            <p:nvPr/>
          </p:nvPicPr>
          <p:blipFill rotWithShape="1">
            <a:blip r:embed="rId4">
              <a:alphaModFix/>
            </a:blip>
            <a:srcRect b="0" l="0" r="0" t="0"/>
            <a:stretch/>
          </p:blipFill>
          <p:spPr>
            <a:xfrm>
              <a:off x="0" y="0"/>
              <a:ext cx="18287999" cy="9255632"/>
            </a:xfrm>
            <a:prstGeom prst="rect">
              <a:avLst/>
            </a:prstGeom>
            <a:noFill/>
            <a:ln>
              <a:noFill/>
            </a:ln>
          </p:spPr>
        </p:pic>
        <p:pic>
          <p:nvPicPr>
            <p:cNvPr id="191" name="Google Shape;191;p28"/>
            <p:cNvPicPr preferRelativeResize="0"/>
            <p:nvPr/>
          </p:nvPicPr>
          <p:blipFill rotWithShape="1">
            <a:blip r:embed="rId5">
              <a:alphaModFix/>
            </a:blip>
            <a:srcRect b="0" l="0" r="0" t="0"/>
            <a:stretch/>
          </p:blipFill>
          <p:spPr>
            <a:xfrm>
              <a:off x="0" y="314535"/>
              <a:ext cx="18287999" cy="971549"/>
            </a:xfrm>
            <a:prstGeom prst="rect">
              <a:avLst/>
            </a:prstGeom>
            <a:noFill/>
            <a:ln>
              <a:noFill/>
            </a:ln>
          </p:spPr>
        </p:pic>
      </p:grpSp>
      <p:pic>
        <p:nvPicPr>
          <p:cNvPr id="192" name="Google Shape;192;p28"/>
          <p:cNvPicPr preferRelativeResize="0"/>
          <p:nvPr/>
        </p:nvPicPr>
        <p:blipFill>
          <a:blip r:embed="rId6">
            <a:alphaModFix/>
          </a:blip>
          <a:stretch>
            <a:fillRect/>
          </a:stretch>
        </p:blipFill>
        <p:spPr>
          <a:xfrm>
            <a:off x="217875" y="2586700"/>
            <a:ext cx="4472999" cy="136751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6" name="Shape 196"/>
        <p:cNvGrpSpPr/>
        <p:nvPr/>
      </p:nvGrpSpPr>
      <p:grpSpPr>
        <a:xfrm>
          <a:off x="0" y="0"/>
          <a:ext cx="0" cy="0"/>
          <a:chOff x="0" y="0"/>
          <a:chExt cx="0" cy="0"/>
        </a:xfrm>
      </p:grpSpPr>
      <p:sp>
        <p:nvSpPr>
          <p:cNvPr id="197" name="Google Shape;197;p29"/>
          <p:cNvSpPr/>
          <p:nvPr/>
        </p:nvSpPr>
        <p:spPr>
          <a:xfrm>
            <a:off x="0" y="0"/>
            <a:ext cx="9141714"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98" name="Google Shape;198;p29"/>
          <p:cNvSpPr txBox="1"/>
          <p:nvPr>
            <p:ph type="title"/>
          </p:nvPr>
        </p:nvSpPr>
        <p:spPr>
          <a:xfrm>
            <a:off x="479161" y="342900"/>
            <a:ext cx="8182230" cy="1026461"/>
          </a:xfrm>
          <a:prstGeom prst="rect">
            <a:avLst/>
          </a:prstGeom>
          <a:noFill/>
          <a:ln>
            <a:noFill/>
          </a:ln>
        </p:spPr>
        <p:txBody>
          <a:bodyPr anchorCtr="0" anchor="ctr" bIns="22850" lIns="45725" spcFirstLastPara="1" rIns="45725" wrap="square" tIns="22850">
            <a:normAutofit/>
          </a:bodyPr>
          <a:lstStyle/>
          <a:p>
            <a:pPr indent="0" lvl="0" marL="12700" rtl="0" algn="ctr">
              <a:lnSpc>
                <a:spcPct val="90000"/>
              </a:lnSpc>
              <a:spcBef>
                <a:spcPts val="0"/>
              </a:spcBef>
              <a:spcAft>
                <a:spcPts val="0"/>
              </a:spcAft>
              <a:buNone/>
            </a:pPr>
            <a:r>
              <a:rPr b="1" lang="en-GB" sz="5000">
                <a:solidFill>
                  <a:schemeClr val="dk1"/>
                </a:solidFill>
                <a:latin typeface="Calibri"/>
                <a:ea typeface="Calibri"/>
                <a:cs typeface="Calibri"/>
                <a:sym typeface="Calibri"/>
              </a:rPr>
              <a:t>A</a:t>
            </a:r>
            <a:r>
              <a:rPr lang="en-GB" sz="5000">
                <a:solidFill>
                  <a:schemeClr val="dk1"/>
                </a:solidFill>
                <a:latin typeface="Calibri"/>
                <a:ea typeface="Calibri"/>
                <a:cs typeface="Calibri"/>
                <a:sym typeface="Calibri"/>
              </a:rPr>
              <a:t> </a:t>
            </a:r>
            <a:r>
              <a:rPr b="1" lang="en-GB" sz="5000">
                <a:solidFill>
                  <a:schemeClr val="dk1"/>
                </a:solidFill>
                <a:latin typeface="Calibri"/>
                <a:ea typeface="Calibri"/>
                <a:cs typeface="Calibri"/>
                <a:sym typeface="Calibri"/>
              </a:rPr>
              <a:t>PEEK ON THE CODE</a:t>
            </a:r>
            <a:endParaRPr b="1" sz="5000">
              <a:solidFill>
                <a:schemeClr val="dk1"/>
              </a:solidFill>
              <a:latin typeface="Calibri"/>
              <a:ea typeface="Calibri"/>
              <a:cs typeface="Calibri"/>
              <a:sym typeface="Calibri"/>
            </a:endParaRPr>
          </a:p>
        </p:txBody>
      </p:sp>
      <p:sp>
        <p:nvSpPr>
          <p:cNvPr id="199" name="Google Shape;199;p29"/>
          <p:cNvSpPr txBox="1"/>
          <p:nvPr/>
        </p:nvSpPr>
        <p:spPr>
          <a:xfrm>
            <a:off x="359725" y="1634820"/>
            <a:ext cx="8182233" cy="414495"/>
          </a:xfrm>
          <a:prstGeom prst="rect">
            <a:avLst/>
          </a:prstGeom>
          <a:noFill/>
          <a:ln>
            <a:noFill/>
          </a:ln>
        </p:spPr>
        <p:txBody>
          <a:bodyPr anchorCtr="0" anchor="ctr" bIns="22850" lIns="45725" spcFirstLastPara="1" rIns="45725" wrap="square" tIns="22850">
            <a:normAutofit/>
          </a:bodyPr>
          <a:lstStyle/>
          <a:p>
            <a:pPr indent="0" lvl="0" marL="0" marR="0" rtl="0" algn="ctr">
              <a:lnSpc>
                <a:spcPct val="90000"/>
              </a:lnSpc>
              <a:spcBef>
                <a:spcPts val="0"/>
              </a:spcBef>
              <a:spcAft>
                <a:spcPts val="0"/>
              </a:spcAft>
              <a:buNone/>
            </a:pPr>
            <a:r>
              <a:rPr b="1" lang="en-GB" sz="1200">
                <a:solidFill>
                  <a:schemeClr val="dk1"/>
                </a:solidFill>
                <a:latin typeface="Arial"/>
                <a:ea typeface="Arial"/>
                <a:cs typeface="Arial"/>
                <a:sym typeface="Arial"/>
              </a:rPr>
              <a:t>Data insertion:</a:t>
            </a:r>
            <a:endParaRPr sz="700"/>
          </a:p>
          <a:p>
            <a:pPr indent="0" lvl="0" marL="0" marR="0" rtl="0" algn="ctr">
              <a:lnSpc>
                <a:spcPct val="90000"/>
              </a:lnSpc>
              <a:spcBef>
                <a:spcPts val="900"/>
              </a:spcBef>
              <a:spcAft>
                <a:spcPts val="0"/>
              </a:spcAft>
              <a:buNone/>
            </a:pPr>
            <a:r>
              <a:t/>
            </a:r>
            <a:endParaRPr b="1" sz="1600">
              <a:solidFill>
                <a:schemeClr val="dk1"/>
              </a:solidFill>
              <a:latin typeface="Calibri"/>
              <a:ea typeface="Calibri"/>
              <a:cs typeface="Calibri"/>
              <a:sym typeface="Calibri"/>
            </a:endParaRPr>
          </a:p>
        </p:txBody>
      </p:sp>
      <p:sp>
        <p:nvSpPr>
          <p:cNvPr id="200" name="Google Shape;200;p29"/>
          <p:cNvSpPr/>
          <p:nvPr/>
        </p:nvSpPr>
        <p:spPr>
          <a:xfrm>
            <a:off x="3337560" y="1388012"/>
            <a:ext cx="2468880" cy="13716"/>
          </a:xfrm>
          <a:custGeom>
            <a:rect b="b" l="l" r="r" t="t"/>
            <a:pathLst>
              <a:path extrusionOk="0" fill="none" h="27432" w="493776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extrusionOk="0" h="27432" w="493776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nvGrpSpPr>
          <p:cNvPr id="201" name="Google Shape;201;p29"/>
          <p:cNvGrpSpPr/>
          <p:nvPr/>
        </p:nvGrpSpPr>
        <p:grpSpPr>
          <a:xfrm>
            <a:off x="240030" y="2268576"/>
            <a:ext cx="4210812" cy="2131109"/>
            <a:chOff x="0" y="0"/>
            <a:chExt cx="18287999" cy="9255632"/>
          </a:xfrm>
        </p:grpSpPr>
        <p:pic>
          <p:nvPicPr>
            <p:cNvPr id="202" name="Google Shape;202;p29"/>
            <p:cNvPicPr preferRelativeResize="0"/>
            <p:nvPr/>
          </p:nvPicPr>
          <p:blipFill rotWithShape="1">
            <a:blip r:embed="rId3">
              <a:alphaModFix/>
            </a:blip>
            <a:srcRect b="0" l="0" r="0" t="0"/>
            <a:stretch/>
          </p:blipFill>
          <p:spPr>
            <a:xfrm>
              <a:off x="0" y="0"/>
              <a:ext cx="18287999" cy="9255632"/>
            </a:xfrm>
            <a:prstGeom prst="rect">
              <a:avLst/>
            </a:prstGeom>
            <a:noFill/>
            <a:ln>
              <a:noFill/>
            </a:ln>
          </p:spPr>
        </p:pic>
        <p:pic>
          <p:nvPicPr>
            <p:cNvPr id="203" name="Google Shape;203;p29"/>
            <p:cNvPicPr preferRelativeResize="0"/>
            <p:nvPr/>
          </p:nvPicPr>
          <p:blipFill rotWithShape="1">
            <a:blip r:embed="rId4">
              <a:alphaModFix/>
            </a:blip>
            <a:srcRect b="0" l="0" r="0" t="0"/>
            <a:stretch/>
          </p:blipFill>
          <p:spPr>
            <a:xfrm>
              <a:off x="0" y="314535"/>
              <a:ext cx="18287999" cy="971549"/>
            </a:xfrm>
            <a:prstGeom prst="rect">
              <a:avLst/>
            </a:prstGeom>
            <a:noFill/>
            <a:ln>
              <a:noFill/>
            </a:ln>
          </p:spPr>
        </p:pic>
      </p:grpSp>
      <p:pic>
        <p:nvPicPr>
          <p:cNvPr id="204" name="Google Shape;204;p29"/>
          <p:cNvPicPr preferRelativeResize="0"/>
          <p:nvPr/>
        </p:nvPicPr>
        <p:blipFill rotWithShape="1">
          <a:blip r:embed="rId5">
            <a:alphaModFix/>
          </a:blip>
          <a:srcRect b="0" l="0" r="0" t="0"/>
          <a:stretch/>
        </p:blipFill>
        <p:spPr>
          <a:xfrm>
            <a:off x="240030" y="2637118"/>
            <a:ext cx="7672578" cy="15295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8" name="Shape 208"/>
        <p:cNvGrpSpPr/>
        <p:nvPr/>
      </p:nvGrpSpPr>
      <p:grpSpPr>
        <a:xfrm>
          <a:off x="0" y="0"/>
          <a:ext cx="0" cy="0"/>
          <a:chOff x="0" y="0"/>
          <a:chExt cx="0" cy="0"/>
        </a:xfrm>
      </p:grpSpPr>
      <p:sp>
        <p:nvSpPr>
          <p:cNvPr id="209" name="Google Shape;209;p30"/>
          <p:cNvSpPr/>
          <p:nvPr/>
        </p:nvSpPr>
        <p:spPr>
          <a:xfrm>
            <a:off x="0" y="0"/>
            <a:ext cx="9141714"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10" name="Google Shape;210;p30"/>
          <p:cNvSpPr txBox="1"/>
          <p:nvPr>
            <p:ph type="title"/>
          </p:nvPr>
        </p:nvSpPr>
        <p:spPr>
          <a:xfrm>
            <a:off x="479161" y="342900"/>
            <a:ext cx="8182230" cy="1026461"/>
          </a:xfrm>
          <a:prstGeom prst="rect">
            <a:avLst/>
          </a:prstGeom>
          <a:noFill/>
          <a:ln>
            <a:noFill/>
          </a:ln>
        </p:spPr>
        <p:txBody>
          <a:bodyPr anchorCtr="0" anchor="ctr" bIns="22850" lIns="45725" spcFirstLastPara="1" rIns="45725" wrap="square" tIns="22850">
            <a:normAutofit/>
          </a:bodyPr>
          <a:lstStyle/>
          <a:p>
            <a:pPr indent="0" lvl="0" marL="12700" rtl="0" algn="ctr">
              <a:lnSpc>
                <a:spcPct val="90000"/>
              </a:lnSpc>
              <a:spcBef>
                <a:spcPts val="0"/>
              </a:spcBef>
              <a:spcAft>
                <a:spcPts val="0"/>
              </a:spcAft>
              <a:buNone/>
            </a:pPr>
            <a:r>
              <a:rPr b="1" lang="en-GB" sz="5000">
                <a:solidFill>
                  <a:schemeClr val="dk1"/>
                </a:solidFill>
                <a:latin typeface="Calibri"/>
                <a:ea typeface="Calibri"/>
                <a:cs typeface="Calibri"/>
                <a:sym typeface="Calibri"/>
              </a:rPr>
              <a:t>A</a:t>
            </a:r>
            <a:r>
              <a:rPr lang="en-GB" sz="5000">
                <a:solidFill>
                  <a:schemeClr val="dk1"/>
                </a:solidFill>
                <a:latin typeface="Calibri"/>
                <a:ea typeface="Calibri"/>
                <a:cs typeface="Calibri"/>
                <a:sym typeface="Calibri"/>
              </a:rPr>
              <a:t> </a:t>
            </a:r>
            <a:r>
              <a:rPr b="1" lang="en-GB" sz="5000">
                <a:solidFill>
                  <a:schemeClr val="dk1"/>
                </a:solidFill>
                <a:latin typeface="Calibri"/>
                <a:ea typeface="Calibri"/>
                <a:cs typeface="Calibri"/>
                <a:sym typeface="Calibri"/>
              </a:rPr>
              <a:t>PEEK ON THE CODE</a:t>
            </a:r>
            <a:endParaRPr b="1" sz="5000">
              <a:solidFill>
                <a:schemeClr val="dk1"/>
              </a:solidFill>
              <a:latin typeface="Calibri"/>
              <a:ea typeface="Calibri"/>
              <a:cs typeface="Calibri"/>
              <a:sym typeface="Calibri"/>
            </a:endParaRPr>
          </a:p>
        </p:txBody>
      </p:sp>
      <p:sp>
        <p:nvSpPr>
          <p:cNvPr id="211" name="Google Shape;211;p30"/>
          <p:cNvSpPr/>
          <p:nvPr/>
        </p:nvSpPr>
        <p:spPr>
          <a:xfrm>
            <a:off x="3337560" y="1388012"/>
            <a:ext cx="2468880" cy="13716"/>
          </a:xfrm>
          <a:custGeom>
            <a:rect b="b" l="l" r="r" t="t"/>
            <a:pathLst>
              <a:path extrusionOk="0" fill="none" h="27432" w="493776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extrusionOk="0" h="27432" w="493776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nvGrpSpPr>
          <p:cNvPr id="212" name="Google Shape;212;p30"/>
          <p:cNvGrpSpPr/>
          <p:nvPr/>
        </p:nvGrpSpPr>
        <p:grpSpPr>
          <a:xfrm>
            <a:off x="240030" y="2268576"/>
            <a:ext cx="4210812" cy="2131109"/>
            <a:chOff x="0" y="0"/>
            <a:chExt cx="18287999" cy="9255632"/>
          </a:xfrm>
        </p:grpSpPr>
        <p:pic>
          <p:nvPicPr>
            <p:cNvPr id="213" name="Google Shape;213;p30"/>
            <p:cNvPicPr preferRelativeResize="0"/>
            <p:nvPr/>
          </p:nvPicPr>
          <p:blipFill rotWithShape="1">
            <a:blip r:embed="rId3">
              <a:alphaModFix/>
            </a:blip>
            <a:srcRect b="0" l="0" r="0" t="0"/>
            <a:stretch/>
          </p:blipFill>
          <p:spPr>
            <a:xfrm>
              <a:off x="0" y="0"/>
              <a:ext cx="18287999" cy="9255632"/>
            </a:xfrm>
            <a:prstGeom prst="rect">
              <a:avLst/>
            </a:prstGeom>
            <a:noFill/>
            <a:ln>
              <a:noFill/>
            </a:ln>
          </p:spPr>
        </p:pic>
        <p:pic>
          <p:nvPicPr>
            <p:cNvPr id="214" name="Google Shape;214;p30"/>
            <p:cNvPicPr preferRelativeResize="0"/>
            <p:nvPr/>
          </p:nvPicPr>
          <p:blipFill rotWithShape="1">
            <a:blip r:embed="rId4">
              <a:alphaModFix/>
            </a:blip>
            <a:srcRect b="0" l="0" r="0" t="0"/>
            <a:stretch/>
          </p:blipFill>
          <p:spPr>
            <a:xfrm>
              <a:off x="0" y="314535"/>
              <a:ext cx="18287999" cy="971549"/>
            </a:xfrm>
            <a:prstGeom prst="rect">
              <a:avLst/>
            </a:prstGeom>
            <a:noFill/>
            <a:ln>
              <a:noFill/>
            </a:ln>
          </p:spPr>
        </p:pic>
      </p:grpSp>
      <p:sp>
        <p:nvSpPr>
          <p:cNvPr id="215" name="Google Shape;215;p30"/>
          <p:cNvSpPr txBox="1"/>
          <p:nvPr/>
        </p:nvSpPr>
        <p:spPr>
          <a:xfrm>
            <a:off x="114300" y="1886449"/>
            <a:ext cx="2350770" cy="414494"/>
          </a:xfrm>
          <a:prstGeom prst="rect">
            <a:avLst/>
          </a:prstGeom>
          <a:noFill/>
          <a:ln>
            <a:noFill/>
          </a:ln>
        </p:spPr>
        <p:txBody>
          <a:bodyPr anchorCtr="0" anchor="ctr" bIns="22850" lIns="45725" spcFirstLastPara="1" rIns="45725" wrap="square" tIns="22850">
            <a:normAutofit/>
          </a:bodyPr>
          <a:lstStyle/>
          <a:p>
            <a:pPr indent="0" lvl="0" marL="0" marR="0" rtl="0" algn="ctr">
              <a:lnSpc>
                <a:spcPct val="90000"/>
              </a:lnSpc>
              <a:spcBef>
                <a:spcPts val="0"/>
              </a:spcBef>
              <a:spcAft>
                <a:spcPts val="0"/>
              </a:spcAft>
              <a:buNone/>
            </a:pPr>
            <a:r>
              <a:rPr b="1" lang="en-GB" sz="1200">
                <a:solidFill>
                  <a:schemeClr val="dk1"/>
                </a:solidFill>
                <a:latin typeface="Arial"/>
                <a:ea typeface="Arial"/>
                <a:cs typeface="Arial"/>
                <a:sym typeface="Arial"/>
              </a:rPr>
              <a:t>Basic data queries:</a:t>
            </a:r>
            <a:endParaRPr sz="700"/>
          </a:p>
          <a:p>
            <a:pPr indent="0" lvl="0" marL="0" marR="0" rtl="0" algn="ctr">
              <a:lnSpc>
                <a:spcPct val="90000"/>
              </a:lnSpc>
              <a:spcBef>
                <a:spcPts val="900"/>
              </a:spcBef>
              <a:spcAft>
                <a:spcPts val="0"/>
              </a:spcAft>
              <a:buNone/>
            </a:pPr>
            <a:r>
              <a:t/>
            </a:r>
            <a:endParaRPr b="1" sz="2000">
              <a:solidFill>
                <a:schemeClr val="dk1"/>
              </a:solidFill>
              <a:latin typeface="Calibri"/>
              <a:ea typeface="Calibri"/>
              <a:cs typeface="Calibri"/>
              <a:sym typeface="Calibri"/>
            </a:endParaRPr>
          </a:p>
        </p:txBody>
      </p:sp>
      <p:pic>
        <p:nvPicPr>
          <p:cNvPr descr="A close-up of a white background&#10;&#10;Description automatically generated" id="216" name="Google Shape;216;p30"/>
          <p:cNvPicPr preferRelativeResize="0"/>
          <p:nvPr/>
        </p:nvPicPr>
        <p:blipFill rotWithShape="1">
          <a:blip r:embed="rId5">
            <a:alphaModFix/>
          </a:blip>
          <a:srcRect b="0" l="0" r="0" t="0"/>
          <a:stretch/>
        </p:blipFill>
        <p:spPr>
          <a:xfrm>
            <a:off x="636270" y="3091003"/>
            <a:ext cx="3238500" cy="809774"/>
          </a:xfrm>
          <a:prstGeom prst="rect">
            <a:avLst/>
          </a:prstGeom>
          <a:noFill/>
          <a:ln>
            <a:noFill/>
          </a:ln>
        </p:spPr>
      </p:pic>
      <p:sp>
        <p:nvSpPr>
          <p:cNvPr id="217" name="Google Shape;217;p30"/>
          <p:cNvSpPr txBox="1"/>
          <p:nvPr/>
        </p:nvSpPr>
        <p:spPr>
          <a:xfrm>
            <a:off x="6008370" y="1724364"/>
            <a:ext cx="1234502" cy="369332"/>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1200">
                <a:solidFill>
                  <a:schemeClr val="dk1"/>
                </a:solidFill>
                <a:latin typeface="Arial"/>
                <a:ea typeface="Arial"/>
                <a:cs typeface="Arial"/>
                <a:sym typeface="Arial"/>
              </a:rPr>
              <a:t>Output :</a:t>
            </a:r>
            <a:endParaRPr sz="700"/>
          </a:p>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descr="A screenshot of a table&#10;&#10;Description automatically generated" id="218" name="Google Shape;218;p30"/>
          <p:cNvPicPr preferRelativeResize="0"/>
          <p:nvPr/>
        </p:nvPicPr>
        <p:blipFill rotWithShape="1">
          <a:blip r:embed="rId6">
            <a:alphaModFix/>
          </a:blip>
          <a:srcRect b="0" l="0" r="0" t="0"/>
          <a:stretch/>
        </p:blipFill>
        <p:spPr>
          <a:xfrm>
            <a:off x="5932170" y="2334074"/>
            <a:ext cx="1560226" cy="16825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2" name="Shape 222"/>
        <p:cNvGrpSpPr/>
        <p:nvPr/>
      </p:nvGrpSpPr>
      <p:grpSpPr>
        <a:xfrm>
          <a:off x="0" y="0"/>
          <a:ext cx="0" cy="0"/>
          <a:chOff x="0" y="0"/>
          <a:chExt cx="0" cy="0"/>
        </a:xfrm>
      </p:grpSpPr>
      <p:sp>
        <p:nvSpPr>
          <p:cNvPr id="223" name="Google Shape;223;p31"/>
          <p:cNvSpPr/>
          <p:nvPr/>
        </p:nvSpPr>
        <p:spPr>
          <a:xfrm>
            <a:off x="0" y="0"/>
            <a:ext cx="9141714"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24" name="Google Shape;224;p31"/>
          <p:cNvSpPr txBox="1"/>
          <p:nvPr>
            <p:ph type="title"/>
          </p:nvPr>
        </p:nvSpPr>
        <p:spPr>
          <a:xfrm>
            <a:off x="479161" y="342900"/>
            <a:ext cx="8182230" cy="1026461"/>
          </a:xfrm>
          <a:prstGeom prst="rect">
            <a:avLst/>
          </a:prstGeom>
          <a:noFill/>
          <a:ln>
            <a:noFill/>
          </a:ln>
        </p:spPr>
        <p:txBody>
          <a:bodyPr anchorCtr="0" anchor="ctr" bIns="22850" lIns="45725" spcFirstLastPara="1" rIns="45725" wrap="square" tIns="22850">
            <a:normAutofit/>
          </a:bodyPr>
          <a:lstStyle/>
          <a:p>
            <a:pPr indent="0" lvl="0" marL="12700" rtl="0" algn="ctr">
              <a:lnSpc>
                <a:spcPct val="90000"/>
              </a:lnSpc>
              <a:spcBef>
                <a:spcPts val="0"/>
              </a:spcBef>
              <a:spcAft>
                <a:spcPts val="0"/>
              </a:spcAft>
              <a:buNone/>
            </a:pPr>
            <a:r>
              <a:rPr b="1" lang="en-GB" sz="5000">
                <a:solidFill>
                  <a:schemeClr val="dk1"/>
                </a:solidFill>
                <a:latin typeface="Calibri"/>
                <a:ea typeface="Calibri"/>
                <a:cs typeface="Calibri"/>
                <a:sym typeface="Calibri"/>
              </a:rPr>
              <a:t>A</a:t>
            </a:r>
            <a:r>
              <a:rPr lang="en-GB" sz="5000">
                <a:solidFill>
                  <a:schemeClr val="dk1"/>
                </a:solidFill>
                <a:latin typeface="Calibri"/>
                <a:ea typeface="Calibri"/>
                <a:cs typeface="Calibri"/>
                <a:sym typeface="Calibri"/>
              </a:rPr>
              <a:t> </a:t>
            </a:r>
            <a:r>
              <a:rPr b="1" lang="en-GB" sz="5000">
                <a:solidFill>
                  <a:schemeClr val="dk1"/>
                </a:solidFill>
                <a:latin typeface="Calibri"/>
                <a:ea typeface="Calibri"/>
                <a:cs typeface="Calibri"/>
                <a:sym typeface="Calibri"/>
              </a:rPr>
              <a:t>PEEK ON THE CODE</a:t>
            </a:r>
            <a:endParaRPr b="1" sz="5000">
              <a:solidFill>
                <a:schemeClr val="dk1"/>
              </a:solidFill>
              <a:latin typeface="Calibri"/>
              <a:ea typeface="Calibri"/>
              <a:cs typeface="Calibri"/>
              <a:sym typeface="Calibri"/>
            </a:endParaRPr>
          </a:p>
        </p:txBody>
      </p:sp>
      <p:sp>
        <p:nvSpPr>
          <p:cNvPr id="225" name="Google Shape;225;p31"/>
          <p:cNvSpPr/>
          <p:nvPr/>
        </p:nvSpPr>
        <p:spPr>
          <a:xfrm>
            <a:off x="3337560" y="1388012"/>
            <a:ext cx="2468880" cy="13716"/>
          </a:xfrm>
          <a:custGeom>
            <a:rect b="b" l="l" r="r" t="t"/>
            <a:pathLst>
              <a:path extrusionOk="0" fill="none" h="27432" w="493776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extrusionOk="0" h="27432" w="493776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nvGrpSpPr>
          <p:cNvPr id="226" name="Google Shape;226;p31"/>
          <p:cNvGrpSpPr/>
          <p:nvPr/>
        </p:nvGrpSpPr>
        <p:grpSpPr>
          <a:xfrm>
            <a:off x="228600" y="1693732"/>
            <a:ext cx="4210812" cy="2131109"/>
            <a:chOff x="0" y="0"/>
            <a:chExt cx="18287999" cy="9255632"/>
          </a:xfrm>
        </p:grpSpPr>
        <p:pic>
          <p:nvPicPr>
            <p:cNvPr id="227" name="Google Shape;227;p31"/>
            <p:cNvPicPr preferRelativeResize="0"/>
            <p:nvPr/>
          </p:nvPicPr>
          <p:blipFill rotWithShape="1">
            <a:blip r:embed="rId3">
              <a:alphaModFix/>
            </a:blip>
            <a:srcRect b="0" l="0" r="0" t="0"/>
            <a:stretch/>
          </p:blipFill>
          <p:spPr>
            <a:xfrm>
              <a:off x="0" y="0"/>
              <a:ext cx="18287999" cy="9255632"/>
            </a:xfrm>
            <a:prstGeom prst="rect">
              <a:avLst/>
            </a:prstGeom>
            <a:noFill/>
            <a:ln>
              <a:noFill/>
            </a:ln>
          </p:spPr>
        </p:pic>
        <p:pic>
          <p:nvPicPr>
            <p:cNvPr id="228" name="Google Shape;228;p31"/>
            <p:cNvPicPr preferRelativeResize="0"/>
            <p:nvPr/>
          </p:nvPicPr>
          <p:blipFill rotWithShape="1">
            <a:blip r:embed="rId4">
              <a:alphaModFix/>
            </a:blip>
            <a:srcRect b="0" l="0" r="0" t="0"/>
            <a:stretch/>
          </p:blipFill>
          <p:spPr>
            <a:xfrm>
              <a:off x="0" y="314535"/>
              <a:ext cx="18287999" cy="971549"/>
            </a:xfrm>
            <a:prstGeom prst="rect">
              <a:avLst/>
            </a:prstGeom>
            <a:noFill/>
            <a:ln>
              <a:noFill/>
            </a:ln>
          </p:spPr>
        </p:pic>
      </p:grpSp>
      <p:pic>
        <p:nvPicPr>
          <p:cNvPr descr="A screenshot of a computer screen&#10;&#10;Description automatically generated" id="229" name="Google Shape;229;p31"/>
          <p:cNvPicPr preferRelativeResize="0"/>
          <p:nvPr/>
        </p:nvPicPr>
        <p:blipFill rotWithShape="1">
          <a:blip r:embed="rId5">
            <a:alphaModFix/>
          </a:blip>
          <a:srcRect b="0" l="0" r="0" t="0"/>
          <a:stretch/>
        </p:blipFill>
        <p:spPr>
          <a:xfrm>
            <a:off x="800100" y="2115422"/>
            <a:ext cx="2625090" cy="2076450"/>
          </a:xfrm>
          <a:prstGeom prst="rect">
            <a:avLst/>
          </a:prstGeom>
          <a:noFill/>
          <a:ln>
            <a:noFill/>
          </a:ln>
        </p:spPr>
      </p:pic>
      <p:pic>
        <p:nvPicPr>
          <p:cNvPr descr="A screenshot of a group&#10;&#10;Description automatically generated" id="230" name="Google Shape;230;p31"/>
          <p:cNvPicPr preferRelativeResize="0"/>
          <p:nvPr/>
        </p:nvPicPr>
        <p:blipFill rotWithShape="1">
          <a:blip r:embed="rId6">
            <a:alphaModFix/>
          </a:blip>
          <a:srcRect b="0" l="0" r="0" t="0"/>
          <a:stretch/>
        </p:blipFill>
        <p:spPr>
          <a:xfrm>
            <a:off x="5155912" y="2719148"/>
            <a:ext cx="2370868" cy="1074051"/>
          </a:xfrm>
          <a:prstGeom prst="rect">
            <a:avLst/>
          </a:prstGeom>
          <a:noFill/>
          <a:ln>
            <a:noFill/>
          </a:ln>
        </p:spPr>
      </p:pic>
      <p:sp>
        <p:nvSpPr>
          <p:cNvPr id="231" name="Google Shape;231;p31"/>
          <p:cNvSpPr txBox="1"/>
          <p:nvPr/>
        </p:nvSpPr>
        <p:spPr>
          <a:xfrm>
            <a:off x="5943600" y="1784425"/>
            <a:ext cx="748500" cy="4155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b="1" lang="en-GB" sz="1200">
                <a:solidFill>
                  <a:schemeClr val="dk1"/>
                </a:solidFill>
              </a:rPr>
              <a:t>Output</a:t>
            </a:r>
            <a:r>
              <a:rPr b="1" lang="en-GB" sz="1200">
                <a:solidFill>
                  <a:schemeClr val="dk1"/>
                </a:solidFill>
                <a:latin typeface="Arial"/>
                <a:ea typeface="Arial"/>
                <a:cs typeface="Arial"/>
                <a:sym typeface="Arial"/>
              </a:rPr>
              <a:t>:</a:t>
            </a:r>
            <a:endParaRPr sz="700"/>
          </a:p>
          <a:p>
            <a:pPr indent="0" lvl="0" marL="0" marR="0" rtl="0" algn="l">
              <a:spcBef>
                <a:spcPts val="0"/>
              </a:spcBef>
              <a:spcAft>
                <a:spcPts val="0"/>
              </a:spcAft>
              <a:buNone/>
            </a:pPr>
            <a:r>
              <a:t/>
            </a:r>
            <a:endParaRPr b="1" sz="12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5" name="Shape 235"/>
        <p:cNvGrpSpPr/>
        <p:nvPr/>
      </p:nvGrpSpPr>
      <p:grpSpPr>
        <a:xfrm>
          <a:off x="0" y="0"/>
          <a:ext cx="0" cy="0"/>
          <a:chOff x="0" y="0"/>
          <a:chExt cx="0" cy="0"/>
        </a:xfrm>
      </p:grpSpPr>
      <p:pic>
        <p:nvPicPr>
          <p:cNvPr id="236" name="Google Shape;236;p32"/>
          <p:cNvPicPr preferRelativeResize="0"/>
          <p:nvPr/>
        </p:nvPicPr>
        <p:blipFill rotWithShape="1">
          <a:blip r:embed="rId3">
            <a:alphaModFix/>
          </a:blip>
          <a:srcRect b="0" l="0" r="0" t="0"/>
          <a:stretch/>
        </p:blipFill>
        <p:spPr>
          <a:xfrm>
            <a:off x="0" y="177803"/>
            <a:ext cx="9144000" cy="481012"/>
          </a:xfrm>
          <a:prstGeom prst="rect">
            <a:avLst/>
          </a:prstGeom>
          <a:noFill/>
          <a:ln>
            <a:noFill/>
          </a:ln>
        </p:spPr>
      </p:pic>
      <p:sp>
        <p:nvSpPr>
          <p:cNvPr id="237" name="Google Shape;237;p32"/>
          <p:cNvSpPr txBox="1"/>
          <p:nvPr>
            <p:ph type="title"/>
          </p:nvPr>
        </p:nvSpPr>
        <p:spPr>
          <a:xfrm>
            <a:off x="1428979" y="237127"/>
            <a:ext cx="6286040" cy="286703"/>
          </a:xfrm>
          <a:prstGeom prst="rect">
            <a:avLst/>
          </a:prstGeom>
          <a:noFill/>
          <a:ln>
            <a:noFill/>
          </a:ln>
        </p:spPr>
        <p:txBody>
          <a:bodyPr anchorCtr="0" anchor="t" bIns="0" lIns="0" spcFirstLastPara="1" rIns="0" wrap="square" tIns="5725">
            <a:spAutoFit/>
          </a:bodyPr>
          <a:lstStyle/>
          <a:p>
            <a:pPr indent="0" lvl="0" marL="342900" rtl="0" algn="l">
              <a:lnSpc>
                <a:spcPct val="100000"/>
              </a:lnSpc>
              <a:spcBef>
                <a:spcPts val="0"/>
              </a:spcBef>
              <a:spcAft>
                <a:spcPts val="0"/>
              </a:spcAft>
              <a:buNone/>
            </a:pPr>
            <a:r>
              <a:rPr b="1" lang="en-GB" sz="1800">
                <a:solidFill>
                  <a:srgbClr val="000000"/>
                </a:solidFill>
                <a:latin typeface="Arial"/>
                <a:ea typeface="Arial"/>
                <a:cs typeface="Arial"/>
                <a:sym typeface="Arial"/>
              </a:rPr>
              <a:t>Overview of the Data Warehouse (DWH) Structure</a:t>
            </a:r>
            <a:endParaRPr/>
          </a:p>
        </p:txBody>
      </p:sp>
      <p:grpSp>
        <p:nvGrpSpPr>
          <p:cNvPr id="238" name="Google Shape;238;p32"/>
          <p:cNvGrpSpPr/>
          <p:nvPr/>
        </p:nvGrpSpPr>
        <p:grpSpPr>
          <a:xfrm>
            <a:off x="132311" y="1390978"/>
            <a:ext cx="8883563" cy="2533275"/>
            <a:chOff x="0" y="47238"/>
            <a:chExt cx="17767126" cy="5066550"/>
          </a:xfrm>
        </p:grpSpPr>
        <p:sp>
          <p:nvSpPr>
            <p:cNvPr id="239" name="Google Shape;239;p32"/>
            <p:cNvSpPr/>
            <p:nvPr/>
          </p:nvSpPr>
          <p:spPr>
            <a:xfrm>
              <a:off x="0" y="47238"/>
              <a:ext cx="17767126" cy="719549"/>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0" name="Google Shape;240;p32"/>
            <p:cNvSpPr txBox="1"/>
            <p:nvPr/>
          </p:nvSpPr>
          <p:spPr>
            <a:xfrm>
              <a:off x="35125" y="82363"/>
              <a:ext cx="17696876" cy="649299"/>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Calibri"/>
                <a:buNone/>
              </a:pPr>
              <a:r>
                <a:rPr b="1" lang="en-GB" sz="1500">
                  <a:solidFill>
                    <a:schemeClr val="lt1"/>
                  </a:solidFill>
                  <a:latin typeface="Calibri"/>
                  <a:ea typeface="Calibri"/>
                  <a:cs typeface="Calibri"/>
                  <a:sym typeface="Calibri"/>
                </a:rPr>
                <a:t>Dimension Tables:</a:t>
              </a:r>
              <a:endParaRPr sz="1500">
                <a:solidFill>
                  <a:schemeClr val="lt1"/>
                </a:solidFill>
                <a:latin typeface="Calibri"/>
                <a:ea typeface="Calibri"/>
                <a:cs typeface="Calibri"/>
                <a:sym typeface="Calibri"/>
              </a:endParaRPr>
            </a:p>
          </p:txBody>
        </p:sp>
        <p:sp>
          <p:nvSpPr>
            <p:cNvPr id="241" name="Google Shape;241;p32"/>
            <p:cNvSpPr/>
            <p:nvPr/>
          </p:nvSpPr>
          <p:spPr>
            <a:xfrm>
              <a:off x="0" y="766788"/>
              <a:ext cx="17767126" cy="43470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2" name="Google Shape;242;p32"/>
            <p:cNvSpPr txBox="1"/>
            <p:nvPr/>
          </p:nvSpPr>
          <p:spPr>
            <a:xfrm>
              <a:off x="0" y="766788"/>
              <a:ext cx="17767126" cy="4347000"/>
            </a:xfrm>
            <a:prstGeom prst="rect">
              <a:avLst/>
            </a:prstGeom>
            <a:noFill/>
            <a:ln>
              <a:noFill/>
            </a:ln>
          </p:spPr>
          <p:txBody>
            <a:bodyPr anchorCtr="0" anchor="t" bIns="19050" lIns="282050" spcFirstLastPara="1" rIns="106675" wrap="square" tIns="19050">
              <a:noAutofit/>
            </a:bodyPr>
            <a:lstStyle/>
            <a:p>
              <a:pPr indent="-114300" lvl="1" marL="114300" marR="0" rtl="0" algn="l">
                <a:lnSpc>
                  <a:spcPct val="90000"/>
                </a:lnSpc>
                <a:spcBef>
                  <a:spcPts val="0"/>
                </a:spcBef>
                <a:spcAft>
                  <a:spcPts val="0"/>
                </a:spcAft>
                <a:buClr>
                  <a:schemeClr val="dk1"/>
                </a:buClr>
                <a:buSzPts val="1200"/>
                <a:buFont typeface="Calibri"/>
                <a:buChar char="•"/>
              </a:pPr>
              <a:r>
                <a:rPr b="1" i="0" lang="en-GB" sz="1200" u="none" cap="none" strike="noStrike">
                  <a:solidFill>
                    <a:schemeClr val="dk1"/>
                  </a:solidFill>
                  <a:latin typeface="Calibri"/>
                  <a:ea typeface="Calibri"/>
                  <a:cs typeface="Calibri"/>
                  <a:sym typeface="Calibri"/>
                </a:rPr>
                <a:t>dimCustomer</a:t>
              </a:r>
              <a:r>
                <a:rPr b="0" i="0" lang="en-GB" sz="1200" u="none" cap="none" strike="noStrike">
                  <a:solidFill>
                    <a:schemeClr val="dk1"/>
                  </a:solidFill>
                  <a:latin typeface="Calibri"/>
                  <a:ea typeface="Calibri"/>
                  <a:cs typeface="Calibri"/>
                  <a:sym typeface="Calibri"/>
                </a:rPr>
                <a:t>: Contains detailed customer information.</a:t>
              </a:r>
              <a:endParaRPr sz="700"/>
            </a:p>
            <a:p>
              <a:pPr indent="-114300" lvl="2" marL="228600" marR="0" rtl="0" algn="l">
                <a:lnSpc>
                  <a:spcPct val="90000"/>
                </a:lnSpc>
                <a:spcBef>
                  <a:spcPts val="20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Columns: CustomerID (PK), Gender, Age, HasPartner, Dependents, CityCode (FK).</a:t>
              </a:r>
              <a:endParaRPr sz="700"/>
            </a:p>
            <a:p>
              <a:pPr indent="-114300" lvl="2" marL="228600" marR="0" rtl="0" algn="l">
                <a:lnSpc>
                  <a:spcPct val="90000"/>
                </a:lnSpc>
                <a:spcBef>
                  <a:spcPts val="20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Index: Clustered index on CustomerID for quick lookups.</a:t>
              </a:r>
              <a:endParaRPr sz="700"/>
            </a:p>
            <a:p>
              <a:pPr indent="-114300" lvl="1" marL="114300" marR="0" rtl="0" algn="l">
                <a:lnSpc>
                  <a:spcPct val="90000"/>
                </a:lnSpc>
                <a:spcBef>
                  <a:spcPts val="200"/>
                </a:spcBef>
                <a:spcAft>
                  <a:spcPts val="0"/>
                </a:spcAft>
                <a:buClr>
                  <a:schemeClr val="dk1"/>
                </a:buClr>
                <a:buSzPts val="1200"/>
                <a:buFont typeface="Calibri"/>
                <a:buChar char="•"/>
              </a:pPr>
              <a:r>
                <a:rPr b="1" i="0" lang="en-GB" sz="1200" u="none" cap="none" strike="noStrike">
                  <a:solidFill>
                    <a:schemeClr val="dk1"/>
                  </a:solidFill>
                  <a:latin typeface="Calibri"/>
                  <a:ea typeface="Calibri"/>
                  <a:cs typeface="Calibri"/>
                  <a:sym typeface="Calibri"/>
                </a:rPr>
                <a:t>dimCity</a:t>
              </a:r>
              <a:r>
                <a:rPr b="0" i="0" lang="en-GB" sz="1200" u="none" cap="none" strike="noStrike">
                  <a:solidFill>
                    <a:schemeClr val="dk1"/>
                  </a:solidFill>
                  <a:latin typeface="Calibri"/>
                  <a:ea typeface="Calibri"/>
                  <a:cs typeface="Calibri"/>
                  <a:sym typeface="Calibri"/>
                </a:rPr>
                <a:t>: Contains information about cities where customers are located.</a:t>
              </a:r>
              <a:endParaRPr sz="700"/>
            </a:p>
            <a:p>
              <a:pPr indent="-114300" lvl="2" marL="228600" marR="0" rtl="0" algn="l">
                <a:lnSpc>
                  <a:spcPct val="90000"/>
                </a:lnSpc>
                <a:spcBef>
                  <a:spcPts val="20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Columns: CityCode (PK), City, ZipCode, CityPopulation, CityArea, InternetCoverage, AverageIncome, UsersNumber, Coverage5G.</a:t>
              </a:r>
              <a:endParaRPr sz="700"/>
            </a:p>
            <a:p>
              <a:pPr indent="-114300" lvl="2" marL="228600" marR="0" rtl="0" algn="l">
                <a:lnSpc>
                  <a:spcPct val="90000"/>
                </a:lnSpc>
                <a:spcBef>
                  <a:spcPts val="20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Index: Clustered index on CityCode.</a:t>
              </a:r>
              <a:endParaRPr sz="700"/>
            </a:p>
            <a:p>
              <a:pPr indent="-114300" lvl="1" marL="114300" marR="0" rtl="0" algn="l">
                <a:lnSpc>
                  <a:spcPct val="90000"/>
                </a:lnSpc>
                <a:spcBef>
                  <a:spcPts val="200"/>
                </a:spcBef>
                <a:spcAft>
                  <a:spcPts val="0"/>
                </a:spcAft>
                <a:buClr>
                  <a:schemeClr val="dk1"/>
                </a:buClr>
                <a:buSzPts val="1200"/>
                <a:buFont typeface="Calibri"/>
                <a:buChar char="•"/>
              </a:pPr>
              <a:r>
                <a:rPr b="1" i="0" lang="en-GB" sz="1200" u="none" cap="none" strike="noStrike">
                  <a:solidFill>
                    <a:schemeClr val="dk1"/>
                  </a:solidFill>
                  <a:latin typeface="Calibri"/>
                  <a:ea typeface="Calibri"/>
                  <a:cs typeface="Calibri"/>
                  <a:sym typeface="Calibri"/>
                </a:rPr>
                <a:t>dimInternetPlan</a:t>
              </a:r>
              <a:r>
                <a:rPr b="0" i="0" lang="en-GB" sz="1200" u="none" cap="none" strike="noStrike">
                  <a:solidFill>
                    <a:schemeClr val="dk1"/>
                  </a:solidFill>
                  <a:latin typeface="Calibri"/>
                  <a:ea typeface="Calibri"/>
                  <a:cs typeface="Calibri"/>
                  <a:sym typeface="Calibri"/>
                </a:rPr>
                <a:t>: Contains details of various internet plans.</a:t>
              </a:r>
              <a:endParaRPr sz="700"/>
            </a:p>
            <a:p>
              <a:pPr indent="-114300" lvl="2" marL="228600" marR="0" rtl="0" algn="l">
                <a:lnSpc>
                  <a:spcPct val="90000"/>
                </a:lnSpc>
                <a:spcBef>
                  <a:spcPts val="20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Columns: InternetPlan (PK), OnlineSecurity, OnlineBackup, DeviceProtection, TechSupport, StreamingTV, StreamingMovies.</a:t>
              </a:r>
              <a:endParaRPr sz="700"/>
            </a:p>
            <a:p>
              <a:pPr indent="-114300" lvl="2" marL="228600" marR="0" rtl="0" algn="l">
                <a:lnSpc>
                  <a:spcPct val="90000"/>
                </a:lnSpc>
                <a:spcBef>
                  <a:spcPts val="20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Index: Clustered index on InternetPlan.</a:t>
              </a:r>
              <a:endParaRPr sz="700"/>
            </a:p>
            <a:p>
              <a:pPr indent="-114300" lvl="1" marL="114300" marR="0" rtl="0" algn="l">
                <a:lnSpc>
                  <a:spcPct val="90000"/>
                </a:lnSpc>
                <a:spcBef>
                  <a:spcPts val="200"/>
                </a:spcBef>
                <a:spcAft>
                  <a:spcPts val="0"/>
                </a:spcAft>
                <a:buClr>
                  <a:schemeClr val="dk1"/>
                </a:buClr>
                <a:buSzPts val="1200"/>
                <a:buFont typeface="Calibri"/>
                <a:buChar char="•"/>
              </a:pPr>
              <a:r>
                <a:rPr b="1" i="0" lang="en-GB" sz="1200" u="none" cap="none" strike="noStrike">
                  <a:solidFill>
                    <a:schemeClr val="dk1"/>
                  </a:solidFill>
                  <a:latin typeface="Calibri"/>
                  <a:ea typeface="Calibri"/>
                  <a:cs typeface="Calibri"/>
                  <a:sym typeface="Calibri"/>
                </a:rPr>
                <a:t>dimService</a:t>
              </a:r>
              <a:r>
                <a:rPr b="0" i="0" lang="en-GB" sz="1200" u="none" cap="none" strike="noStrike">
                  <a:solidFill>
                    <a:schemeClr val="dk1"/>
                  </a:solidFill>
                  <a:latin typeface="Calibri"/>
                  <a:ea typeface="Calibri"/>
                  <a:cs typeface="Calibri"/>
                  <a:sym typeface="Calibri"/>
                </a:rPr>
                <a:t>: Contains service-related data for each customer.</a:t>
              </a:r>
              <a:endParaRPr sz="700"/>
            </a:p>
            <a:p>
              <a:pPr indent="-114300" lvl="2" marL="228600" marR="0" rtl="0" algn="l">
                <a:lnSpc>
                  <a:spcPct val="90000"/>
                </a:lnSpc>
                <a:spcBef>
                  <a:spcPts val="200"/>
                </a:spcBef>
                <a:spcAft>
                  <a:spcPts val="0"/>
                </a:spcAft>
                <a:buClr>
                  <a:schemeClr val="dk1"/>
                </a:buClr>
                <a:buSzPts val="1200"/>
                <a:buFont typeface="Calibri"/>
                <a:buChar char="•"/>
              </a:pPr>
              <a:r>
                <a:rPr b="0" i="0" lang="en-GB" sz="1200" u="none" cap="none" strike="noStrike">
                  <a:solidFill>
                    <a:schemeClr val="dk1"/>
                  </a:solidFill>
                  <a:latin typeface="Calibri"/>
                  <a:ea typeface="Calibri"/>
                  <a:cs typeface="Calibri"/>
                  <a:sym typeface="Calibri"/>
                </a:rPr>
                <a:t>Columns: ServiceID (PK), PhoneService, MultipleLines, InternetService, InternetPlan (FK).</a:t>
              </a:r>
              <a:endParaRPr sz="700"/>
            </a:p>
          </p:txBody>
        </p:sp>
      </p:grpSp>
      <p:sp>
        <p:nvSpPr>
          <p:cNvPr id="243" name="Google Shape;243;p32"/>
          <p:cNvSpPr txBox="1"/>
          <p:nvPr/>
        </p:nvSpPr>
        <p:spPr>
          <a:xfrm>
            <a:off x="0" y="905694"/>
            <a:ext cx="9349800" cy="6927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200">
                <a:solidFill>
                  <a:schemeClr val="dk1"/>
                </a:solidFill>
                <a:latin typeface="Arial"/>
                <a:ea typeface="Arial"/>
                <a:cs typeface="Arial"/>
                <a:sym typeface="Arial"/>
              </a:rPr>
              <a:t>The Data Warehouse is designed to store historical and analytical data for evaluating customer behavior, service usage, and related metrics. It consists of the following tables:</a:t>
            </a:r>
            <a:endParaRPr sz="1000"/>
          </a:p>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7" name="Shape 247"/>
        <p:cNvGrpSpPr/>
        <p:nvPr/>
      </p:nvGrpSpPr>
      <p:grpSpPr>
        <a:xfrm>
          <a:off x="0" y="0"/>
          <a:ext cx="0" cy="0"/>
          <a:chOff x="0" y="0"/>
          <a:chExt cx="0" cy="0"/>
        </a:xfrm>
      </p:grpSpPr>
      <p:pic>
        <p:nvPicPr>
          <p:cNvPr id="248" name="Google Shape;248;p33"/>
          <p:cNvPicPr preferRelativeResize="0"/>
          <p:nvPr/>
        </p:nvPicPr>
        <p:blipFill rotWithShape="1">
          <a:blip r:embed="rId3">
            <a:alphaModFix/>
          </a:blip>
          <a:srcRect b="0" l="0" r="0" t="0"/>
          <a:stretch/>
        </p:blipFill>
        <p:spPr>
          <a:xfrm>
            <a:off x="0" y="177803"/>
            <a:ext cx="9144000" cy="481012"/>
          </a:xfrm>
          <a:prstGeom prst="rect">
            <a:avLst/>
          </a:prstGeom>
          <a:noFill/>
          <a:ln>
            <a:noFill/>
          </a:ln>
        </p:spPr>
      </p:pic>
      <p:sp>
        <p:nvSpPr>
          <p:cNvPr id="249" name="Google Shape;249;p33"/>
          <p:cNvSpPr txBox="1"/>
          <p:nvPr>
            <p:ph type="title"/>
          </p:nvPr>
        </p:nvSpPr>
        <p:spPr>
          <a:xfrm>
            <a:off x="1428979" y="237127"/>
            <a:ext cx="6286040" cy="286703"/>
          </a:xfrm>
          <a:prstGeom prst="rect">
            <a:avLst/>
          </a:prstGeom>
          <a:noFill/>
          <a:ln>
            <a:noFill/>
          </a:ln>
        </p:spPr>
        <p:txBody>
          <a:bodyPr anchorCtr="0" anchor="t" bIns="0" lIns="0" spcFirstLastPara="1" rIns="0" wrap="square" tIns="5725">
            <a:spAutoFit/>
          </a:bodyPr>
          <a:lstStyle/>
          <a:p>
            <a:pPr indent="0" lvl="0" marL="342900" rtl="0" algn="l">
              <a:lnSpc>
                <a:spcPct val="100000"/>
              </a:lnSpc>
              <a:spcBef>
                <a:spcPts val="0"/>
              </a:spcBef>
              <a:spcAft>
                <a:spcPts val="0"/>
              </a:spcAft>
              <a:buNone/>
            </a:pPr>
            <a:r>
              <a:rPr b="1" lang="en-GB" sz="1800">
                <a:solidFill>
                  <a:srgbClr val="000000"/>
                </a:solidFill>
                <a:latin typeface="Arial"/>
                <a:ea typeface="Arial"/>
                <a:cs typeface="Arial"/>
                <a:sym typeface="Arial"/>
              </a:rPr>
              <a:t>Overview of the Data Warehouse (DWH) Structure</a:t>
            </a:r>
            <a:endParaRPr/>
          </a:p>
        </p:txBody>
      </p:sp>
      <p:grpSp>
        <p:nvGrpSpPr>
          <p:cNvPr id="250" name="Google Shape;250;p33"/>
          <p:cNvGrpSpPr/>
          <p:nvPr/>
        </p:nvGrpSpPr>
        <p:grpSpPr>
          <a:xfrm>
            <a:off x="-500" y="885275"/>
            <a:ext cx="9144778" cy="3982640"/>
            <a:chOff x="-21" y="302359"/>
            <a:chExt cx="17767200" cy="7965279"/>
          </a:xfrm>
        </p:grpSpPr>
        <p:sp>
          <p:nvSpPr>
            <p:cNvPr id="251" name="Google Shape;251;p33"/>
            <p:cNvSpPr/>
            <p:nvPr/>
          </p:nvSpPr>
          <p:spPr>
            <a:xfrm>
              <a:off x="0" y="302359"/>
              <a:ext cx="17767126" cy="764442"/>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2" name="Google Shape;252;p33"/>
            <p:cNvSpPr txBox="1"/>
            <p:nvPr/>
          </p:nvSpPr>
          <p:spPr>
            <a:xfrm>
              <a:off x="37317" y="339676"/>
              <a:ext cx="17692492" cy="689808"/>
            </a:xfrm>
            <a:prstGeom prst="rect">
              <a:avLst/>
            </a:prstGeom>
            <a:noFill/>
            <a:ln>
              <a:noFill/>
            </a:ln>
          </p:spPr>
          <p:txBody>
            <a:bodyPr anchorCtr="0" anchor="ctr" bIns="53350" lIns="53350" spcFirstLastPara="1" rIns="53350" wrap="square" tIns="53350">
              <a:noAutofit/>
            </a:bodyPr>
            <a:lstStyle/>
            <a:p>
              <a:pPr indent="0" lvl="0" marL="0" marR="0" rtl="0" algn="l">
                <a:lnSpc>
                  <a:spcPct val="90000"/>
                </a:lnSpc>
                <a:spcBef>
                  <a:spcPts val="0"/>
                </a:spcBef>
                <a:spcAft>
                  <a:spcPts val="0"/>
                </a:spcAft>
                <a:buClr>
                  <a:schemeClr val="lt1"/>
                </a:buClr>
                <a:buSzPts val="1400"/>
                <a:buFont typeface="Arial"/>
                <a:buNone/>
              </a:pPr>
              <a:r>
                <a:rPr b="1" lang="en-GB" sz="1400">
                  <a:solidFill>
                    <a:schemeClr val="lt1"/>
                  </a:solidFill>
                  <a:latin typeface="Arial"/>
                  <a:ea typeface="Arial"/>
                  <a:cs typeface="Arial"/>
                  <a:sym typeface="Arial"/>
                </a:rPr>
                <a:t>Fact Table:</a:t>
              </a:r>
              <a:endParaRPr sz="1400">
                <a:solidFill>
                  <a:schemeClr val="lt1"/>
                </a:solidFill>
                <a:latin typeface="Calibri"/>
                <a:ea typeface="Calibri"/>
                <a:cs typeface="Calibri"/>
                <a:sym typeface="Calibri"/>
              </a:endParaRPr>
            </a:p>
          </p:txBody>
        </p:sp>
        <p:sp>
          <p:nvSpPr>
            <p:cNvPr id="253" name="Google Shape;253;p33"/>
            <p:cNvSpPr/>
            <p:nvPr/>
          </p:nvSpPr>
          <p:spPr>
            <a:xfrm>
              <a:off x="0" y="1100369"/>
              <a:ext cx="17767126" cy="444015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4" name="Google Shape;254;p33"/>
            <p:cNvSpPr txBox="1"/>
            <p:nvPr/>
          </p:nvSpPr>
          <p:spPr>
            <a:xfrm>
              <a:off x="-21" y="1100338"/>
              <a:ext cx="17767200" cy="7167300"/>
            </a:xfrm>
            <a:prstGeom prst="rect">
              <a:avLst/>
            </a:prstGeom>
            <a:noFill/>
            <a:ln>
              <a:noFill/>
            </a:ln>
          </p:spPr>
          <p:txBody>
            <a:bodyPr anchorCtr="0" anchor="t" bIns="15250" lIns="282050" spcFirstLastPara="1" rIns="85350" wrap="square" tIns="15250">
              <a:noAutofit/>
            </a:bodyPr>
            <a:lstStyle/>
            <a:p>
              <a:pPr indent="0" lvl="0" marL="0" marR="0" rtl="0" algn="l">
                <a:lnSpc>
                  <a:spcPct val="90000"/>
                </a:lnSpc>
                <a:spcBef>
                  <a:spcPts val="0"/>
                </a:spcBef>
                <a:spcAft>
                  <a:spcPts val="0"/>
                </a:spcAft>
                <a:buNone/>
              </a:pPr>
              <a:r>
                <a:t/>
              </a:r>
              <a:endParaRPr b="1" sz="1300">
                <a:solidFill>
                  <a:schemeClr val="dk1"/>
                </a:solidFill>
              </a:endParaRPr>
            </a:p>
            <a:p>
              <a:pPr indent="0" lvl="0" marL="0" marR="0" rtl="0" algn="l">
                <a:lnSpc>
                  <a:spcPct val="90000"/>
                </a:lnSpc>
                <a:spcBef>
                  <a:spcPts val="0"/>
                </a:spcBef>
                <a:spcAft>
                  <a:spcPts val="0"/>
                </a:spcAft>
                <a:buNone/>
              </a:pPr>
              <a:r>
                <a:rPr b="1" i="0" lang="en-GB" sz="1300" u="none" cap="none" strike="noStrike">
                  <a:solidFill>
                    <a:schemeClr val="dk1"/>
                  </a:solidFill>
                  <a:latin typeface="Arial"/>
                  <a:ea typeface="Arial"/>
                  <a:cs typeface="Arial"/>
                  <a:sym typeface="Arial"/>
                </a:rPr>
                <a:t>factCharges</a:t>
              </a:r>
              <a:r>
                <a:rPr b="0" i="0" lang="en-GB" sz="1200" u="none" cap="none" strike="noStrike">
                  <a:solidFill>
                    <a:schemeClr val="dk1"/>
                  </a:solidFill>
                  <a:latin typeface="Arial"/>
                  <a:ea typeface="Arial"/>
                  <a:cs typeface="Arial"/>
                  <a:sym typeface="Arial"/>
                </a:rPr>
                <a:t>: Contains transactional data for charges, linked to dimensions.</a:t>
              </a:r>
              <a:endParaRPr b="0" i="0" sz="1200" u="none" cap="none" strike="noStrike">
                <a:solidFill>
                  <a:schemeClr val="dk1"/>
                </a:solidFill>
                <a:latin typeface="Arial"/>
                <a:ea typeface="Arial"/>
                <a:cs typeface="Arial"/>
                <a:sym typeface="Arial"/>
              </a:endParaRPr>
            </a:p>
            <a:p>
              <a:pPr indent="0" lvl="0" marL="457200" marR="0" rtl="0" algn="l">
                <a:lnSpc>
                  <a:spcPct val="90000"/>
                </a:lnSpc>
                <a:spcBef>
                  <a:spcPts val="0"/>
                </a:spcBef>
                <a:spcAft>
                  <a:spcPts val="0"/>
                </a:spcAft>
                <a:buNone/>
              </a:pPr>
              <a:r>
                <a:t/>
              </a:r>
              <a:endParaRPr sz="1200">
                <a:solidFill>
                  <a:schemeClr val="dk1"/>
                </a:solidFill>
              </a:endParaRPr>
            </a:p>
            <a:p>
              <a:pPr indent="-114300" lvl="2" marL="228600" marR="0" rtl="0" algn="l">
                <a:lnSpc>
                  <a:spcPct val="90000"/>
                </a:lnSpc>
                <a:spcBef>
                  <a:spcPts val="200"/>
                </a:spcBef>
                <a:spcAft>
                  <a:spcPts val="0"/>
                </a:spcAft>
                <a:buClr>
                  <a:schemeClr val="dk1"/>
                </a:buClr>
                <a:buSzPts val="1200"/>
                <a:buFont typeface="Arial"/>
                <a:buChar char="•"/>
              </a:pPr>
              <a:r>
                <a:rPr b="0" i="0" lang="en-GB" sz="1200" u="none" cap="none" strike="noStrike">
                  <a:solidFill>
                    <a:schemeClr val="dk1"/>
                  </a:solidFill>
                  <a:latin typeface="Arial"/>
                  <a:ea typeface="Arial"/>
                  <a:cs typeface="Arial"/>
                  <a:sym typeface="Arial"/>
                </a:rPr>
                <a:t>Columns: </a:t>
              </a:r>
              <a:r>
                <a:rPr b="0" i="0" lang="en-GB" sz="1200" u="none" cap="none" strike="noStrike">
                  <a:solidFill>
                    <a:srgbClr val="188038"/>
                  </a:solidFill>
                  <a:latin typeface="Roboto Mono"/>
                  <a:ea typeface="Roboto Mono"/>
                  <a:cs typeface="Roboto Mono"/>
                  <a:sym typeface="Roboto Mono"/>
                </a:rPr>
                <a:t>ChargesID (PK)</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CustomerID (FK)</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CityCode (FK)</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ServiceID (FK)</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InternetPlan (FK)</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Tenure</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MonthlyCharges</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TotalCharges</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ContractInfo</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PaperlessBilling</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PaymentMethod</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Churn</a:t>
              </a:r>
              <a:r>
                <a:rPr b="0" i="0" lang="en-GB" sz="1200" u="none" cap="none" strike="noStrike">
                  <a:solidFill>
                    <a:schemeClr val="dk1"/>
                  </a:solidFill>
                  <a:latin typeface="Arial"/>
                  <a:ea typeface="Arial"/>
                  <a:cs typeface="Arial"/>
                  <a:sym typeface="Arial"/>
                </a:rPr>
                <a:t>.</a:t>
              </a:r>
              <a:endParaRPr b="0" i="0" sz="1200" u="none" cap="none" strike="noStrike">
                <a:solidFill>
                  <a:schemeClr val="dk1"/>
                </a:solidFill>
                <a:latin typeface="Arial"/>
                <a:ea typeface="Arial"/>
                <a:cs typeface="Arial"/>
                <a:sym typeface="Arial"/>
              </a:endParaRPr>
            </a:p>
            <a:p>
              <a:pPr indent="0" lvl="0" marL="1371600" marR="0" rtl="0" algn="l">
                <a:lnSpc>
                  <a:spcPct val="90000"/>
                </a:lnSpc>
                <a:spcBef>
                  <a:spcPts val="200"/>
                </a:spcBef>
                <a:spcAft>
                  <a:spcPts val="0"/>
                </a:spcAft>
                <a:buNone/>
              </a:pPr>
              <a:r>
                <a:t/>
              </a:r>
              <a:endParaRPr sz="1200">
                <a:solidFill>
                  <a:schemeClr val="dk1"/>
                </a:solidFill>
              </a:endParaRPr>
            </a:p>
            <a:p>
              <a:pPr indent="0" lvl="0" marL="0" marR="0" rtl="0" algn="l">
                <a:lnSpc>
                  <a:spcPct val="90000"/>
                </a:lnSpc>
                <a:spcBef>
                  <a:spcPts val="200"/>
                </a:spcBef>
                <a:spcAft>
                  <a:spcPts val="0"/>
                </a:spcAft>
                <a:buNone/>
              </a:pPr>
              <a:r>
                <a:rPr b="1" i="0" lang="en-GB" u="none" cap="none" strike="noStrike">
                  <a:solidFill>
                    <a:schemeClr val="dk1"/>
                  </a:solidFill>
                </a:rPr>
                <a:t>Indexes </a:t>
              </a:r>
              <a:r>
                <a:rPr b="1" lang="en-GB">
                  <a:solidFill>
                    <a:schemeClr val="dk1"/>
                  </a:solidFill>
                </a:rPr>
                <a:t>applied</a:t>
              </a:r>
              <a:r>
                <a:rPr b="0" i="0" lang="en-GB" u="none" cap="none" strike="noStrike">
                  <a:solidFill>
                    <a:schemeClr val="dk1"/>
                  </a:solidFill>
                  <a:latin typeface="Arial"/>
                  <a:ea typeface="Arial"/>
                  <a:cs typeface="Arial"/>
                  <a:sym typeface="Arial"/>
                </a:rPr>
                <a:t>:</a:t>
              </a:r>
              <a:endParaRPr b="0" i="0" u="none" cap="none" strike="noStrike">
                <a:solidFill>
                  <a:schemeClr val="dk1"/>
                </a:solidFill>
                <a:latin typeface="Arial"/>
                <a:ea typeface="Arial"/>
                <a:cs typeface="Arial"/>
                <a:sym typeface="Arial"/>
              </a:endParaRPr>
            </a:p>
            <a:p>
              <a:pPr indent="-114300" lvl="3" marL="342900" marR="0" rtl="0" algn="l">
                <a:lnSpc>
                  <a:spcPct val="90000"/>
                </a:lnSpc>
                <a:spcBef>
                  <a:spcPts val="200"/>
                </a:spcBef>
                <a:spcAft>
                  <a:spcPts val="0"/>
                </a:spcAft>
                <a:buClr>
                  <a:schemeClr val="dk1"/>
                </a:buClr>
                <a:buSzPts val="1200"/>
                <a:buFont typeface="Arial"/>
                <a:buChar char="•"/>
              </a:pPr>
              <a:r>
                <a:rPr b="0" i="0" lang="en-GB" sz="1200" u="none" cap="none" strike="noStrike">
                  <a:solidFill>
                    <a:schemeClr val="dk1"/>
                  </a:solidFill>
                  <a:latin typeface="Arial"/>
                  <a:ea typeface="Arial"/>
                  <a:cs typeface="Arial"/>
                  <a:sym typeface="Arial"/>
                </a:rPr>
                <a:t>Clustered index on </a:t>
              </a:r>
              <a:r>
                <a:rPr b="0" i="0" lang="en-GB" sz="1200" u="none" cap="none" strike="noStrike">
                  <a:solidFill>
                    <a:srgbClr val="188038"/>
                  </a:solidFill>
                  <a:latin typeface="Roboto Mono"/>
                  <a:ea typeface="Roboto Mono"/>
                  <a:cs typeface="Roboto Mono"/>
                  <a:sym typeface="Roboto Mono"/>
                </a:rPr>
                <a:t>ChargesID</a:t>
              </a:r>
              <a:r>
                <a:rPr b="0" i="0" lang="en-GB" sz="1200" u="none" cap="none" strike="noStrike">
                  <a:solidFill>
                    <a:schemeClr val="dk1"/>
                  </a:solidFill>
                  <a:latin typeface="Arial"/>
                  <a:ea typeface="Arial"/>
                  <a:cs typeface="Arial"/>
                  <a:sym typeface="Arial"/>
                </a:rPr>
                <a:t> for identifying each charge entry.</a:t>
              </a:r>
              <a:endParaRPr sz="700"/>
            </a:p>
            <a:p>
              <a:pPr indent="-114300" lvl="3" marL="342900" marR="0" rtl="0" algn="l">
                <a:lnSpc>
                  <a:spcPct val="90000"/>
                </a:lnSpc>
                <a:spcBef>
                  <a:spcPts val="200"/>
                </a:spcBef>
                <a:spcAft>
                  <a:spcPts val="0"/>
                </a:spcAft>
                <a:buClr>
                  <a:schemeClr val="dk1"/>
                </a:buClr>
                <a:buSzPts val="1200"/>
                <a:buFont typeface="Arial"/>
                <a:buChar char="•"/>
              </a:pPr>
              <a:r>
                <a:rPr b="0" i="0" lang="en-GB" sz="1200" u="none" cap="none" strike="noStrike">
                  <a:solidFill>
                    <a:schemeClr val="dk1"/>
                  </a:solidFill>
                  <a:latin typeface="Arial"/>
                  <a:ea typeface="Arial"/>
                  <a:cs typeface="Arial"/>
                  <a:sym typeface="Arial"/>
                </a:rPr>
                <a:t>Non-clustered indexes on </a:t>
              </a:r>
              <a:r>
                <a:rPr b="0" i="0" lang="en-GB" sz="1200" u="none" cap="none" strike="noStrike">
                  <a:solidFill>
                    <a:srgbClr val="188038"/>
                  </a:solidFill>
                  <a:latin typeface="Roboto Mono"/>
                  <a:ea typeface="Roboto Mono"/>
                  <a:cs typeface="Roboto Mono"/>
                  <a:sym typeface="Roboto Mono"/>
                </a:rPr>
                <a:t>CustomerID</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CityCode</a:t>
              </a:r>
              <a:r>
                <a:rPr b="0" i="0" lang="en-GB" sz="1200" u="none" cap="none" strike="noStrike">
                  <a:solidFill>
                    <a:schemeClr val="dk1"/>
                  </a:solidFill>
                  <a:latin typeface="Arial"/>
                  <a:ea typeface="Arial"/>
                  <a:cs typeface="Arial"/>
                  <a:sym typeface="Arial"/>
                </a:rPr>
                <a:t>, and </a:t>
              </a:r>
              <a:r>
                <a:rPr b="0" i="0" lang="en-GB" sz="1200" u="none" cap="none" strike="noStrike">
                  <a:solidFill>
                    <a:srgbClr val="188038"/>
                  </a:solidFill>
                  <a:latin typeface="Roboto Mono"/>
                  <a:ea typeface="Roboto Mono"/>
                  <a:cs typeface="Roboto Mono"/>
                  <a:sym typeface="Roboto Mono"/>
                </a:rPr>
                <a:t>ServiceID</a:t>
              </a:r>
              <a:r>
                <a:rPr b="0" i="0" lang="en-GB" sz="1200" u="none" cap="none" strike="noStrike">
                  <a:solidFill>
                    <a:schemeClr val="dk1"/>
                  </a:solidFill>
                  <a:latin typeface="Arial"/>
                  <a:ea typeface="Arial"/>
                  <a:cs typeface="Arial"/>
                  <a:sym typeface="Arial"/>
                </a:rPr>
                <a:t> to improve join performance during queries.</a:t>
              </a:r>
              <a:endParaRPr b="0" i="0" sz="1200" u="none" cap="none" strike="noStrike">
                <a:solidFill>
                  <a:schemeClr val="dk1"/>
                </a:solidFill>
                <a:latin typeface="Arial"/>
                <a:ea typeface="Arial"/>
                <a:cs typeface="Arial"/>
                <a:sym typeface="Arial"/>
              </a:endParaRPr>
            </a:p>
            <a:p>
              <a:pPr indent="0" lvl="0" marL="1371600" marR="0" rtl="0" algn="l">
                <a:lnSpc>
                  <a:spcPct val="90000"/>
                </a:lnSpc>
                <a:spcBef>
                  <a:spcPts val="200"/>
                </a:spcBef>
                <a:spcAft>
                  <a:spcPts val="0"/>
                </a:spcAft>
                <a:buNone/>
              </a:pPr>
              <a:r>
                <a:t/>
              </a:r>
              <a:endParaRPr>
                <a:solidFill>
                  <a:schemeClr val="dk1"/>
                </a:solidFill>
              </a:endParaRPr>
            </a:p>
            <a:p>
              <a:pPr indent="0" lvl="0" marL="0" marR="0" rtl="0" algn="l">
                <a:lnSpc>
                  <a:spcPct val="90000"/>
                </a:lnSpc>
                <a:spcBef>
                  <a:spcPts val="200"/>
                </a:spcBef>
                <a:spcAft>
                  <a:spcPts val="0"/>
                </a:spcAft>
                <a:buNone/>
              </a:pPr>
              <a:r>
                <a:rPr b="1" i="0" lang="en-GB" u="none" cap="none" strike="noStrike">
                  <a:solidFill>
                    <a:srgbClr val="000000"/>
                  </a:solidFill>
                  <a:latin typeface="Arial"/>
                  <a:ea typeface="Arial"/>
                  <a:cs typeface="Arial"/>
                  <a:sym typeface="Arial"/>
                </a:rPr>
                <a:t>Relationships between Fact and Dimension Tables:</a:t>
              </a:r>
              <a:endParaRPr b="1" i="0" u="none" cap="none" strike="noStrike">
                <a:solidFill>
                  <a:srgbClr val="666666"/>
                </a:solidFill>
                <a:latin typeface="Arial"/>
                <a:ea typeface="Arial"/>
                <a:cs typeface="Arial"/>
                <a:sym typeface="Arial"/>
              </a:endParaRPr>
            </a:p>
            <a:p>
              <a:pPr indent="-114300" lvl="1" marL="114300" marR="0" rtl="0" algn="l">
                <a:lnSpc>
                  <a:spcPct val="90000"/>
                </a:lnSpc>
                <a:spcBef>
                  <a:spcPts val="200"/>
                </a:spcBef>
                <a:spcAft>
                  <a:spcPts val="0"/>
                </a:spcAft>
                <a:buClr>
                  <a:schemeClr val="dk1"/>
                </a:buClr>
                <a:buSzPts val="1200"/>
                <a:buFont typeface="Arial"/>
                <a:buChar char="•"/>
              </a:pPr>
              <a:r>
                <a:rPr b="0" i="0" lang="en-GB" sz="1200" u="none" cap="none" strike="noStrike">
                  <a:solidFill>
                    <a:schemeClr val="dk1"/>
                  </a:solidFill>
                  <a:latin typeface="Arial"/>
                  <a:ea typeface="Arial"/>
                  <a:cs typeface="Arial"/>
                  <a:sym typeface="Arial"/>
                </a:rPr>
                <a:t>Fact table (</a:t>
              </a:r>
              <a:r>
                <a:rPr b="0" i="0" lang="en-GB" sz="1200" u="none" cap="none" strike="noStrike">
                  <a:solidFill>
                    <a:srgbClr val="188038"/>
                  </a:solidFill>
                  <a:latin typeface="Roboto Mono"/>
                  <a:ea typeface="Roboto Mono"/>
                  <a:cs typeface="Roboto Mono"/>
                  <a:sym typeface="Roboto Mono"/>
                </a:rPr>
                <a:t>factCharges)</a:t>
              </a:r>
              <a:r>
                <a:rPr b="0" i="0" lang="en-GB" sz="1200" u="none" cap="none" strike="noStrike">
                  <a:solidFill>
                    <a:schemeClr val="dk1"/>
                  </a:solidFill>
                  <a:latin typeface="Arial"/>
                  <a:ea typeface="Arial"/>
                  <a:cs typeface="Arial"/>
                  <a:sym typeface="Arial"/>
                </a:rPr>
                <a:t> is linked to the dimensions </a:t>
              </a:r>
              <a:r>
                <a:rPr b="0" i="0" lang="en-GB" sz="1200" u="none" cap="none" strike="noStrike">
                  <a:solidFill>
                    <a:srgbClr val="188038"/>
                  </a:solidFill>
                  <a:latin typeface="Roboto Mono"/>
                  <a:ea typeface="Roboto Mono"/>
                  <a:cs typeface="Roboto Mono"/>
                  <a:sym typeface="Roboto Mono"/>
                </a:rPr>
                <a:t>dimCustomer</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dimCity</a:t>
              </a:r>
              <a:r>
                <a:rPr b="0" i="0" lang="en-GB" sz="1200" u="none" cap="none" strike="noStrike">
                  <a:solidFill>
                    <a:schemeClr val="dk1"/>
                  </a:solidFill>
                  <a:latin typeface="Arial"/>
                  <a:ea typeface="Arial"/>
                  <a:cs typeface="Arial"/>
                  <a:sym typeface="Arial"/>
                </a:rPr>
                <a:t>, </a:t>
              </a:r>
              <a:r>
                <a:rPr b="0" i="0" lang="en-GB" sz="1200" u="none" cap="none" strike="noStrike">
                  <a:solidFill>
                    <a:srgbClr val="188038"/>
                  </a:solidFill>
                  <a:latin typeface="Roboto Mono"/>
                  <a:ea typeface="Roboto Mono"/>
                  <a:cs typeface="Roboto Mono"/>
                  <a:sym typeface="Roboto Mono"/>
                </a:rPr>
                <a:t>dimService</a:t>
              </a:r>
              <a:r>
                <a:rPr b="0" i="0" lang="en-GB" sz="1200" u="none" cap="none" strike="noStrike">
                  <a:solidFill>
                    <a:schemeClr val="dk1"/>
                  </a:solidFill>
                  <a:latin typeface="Arial"/>
                  <a:ea typeface="Arial"/>
                  <a:cs typeface="Arial"/>
                  <a:sym typeface="Arial"/>
                </a:rPr>
                <a:t>, and </a:t>
              </a:r>
              <a:r>
                <a:rPr b="0" i="0" lang="en-GB" sz="1200" u="none" cap="none" strike="noStrike">
                  <a:solidFill>
                    <a:srgbClr val="188038"/>
                  </a:solidFill>
                  <a:latin typeface="Roboto Mono"/>
                  <a:ea typeface="Roboto Mono"/>
                  <a:cs typeface="Roboto Mono"/>
                  <a:sym typeface="Roboto Mono"/>
                </a:rPr>
                <a:t>dimInternetPlan</a:t>
              </a:r>
              <a:r>
                <a:rPr b="0" i="0" lang="en-GB" sz="1200" u="none" cap="none" strike="noStrike">
                  <a:solidFill>
                    <a:schemeClr val="dk1"/>
                  </a:solidFill>
                  <a:latin typeface="Arial"/>
                  <a:ea typeface="Arial"/>
                  <a:cs typeface="Arial"/>
                  <a:sym typeface="Arial"/>
                </a:rPr>
                <a:t> through foreign keys to enable analysis and aggregation across different perspectives, such as by city, customer demographics, and service plans.</a:t>
              </a:r>
              <a:endParaRPr sz="700"/>
            </a:p>
            <a:p>
              <a:pPr indent="-38100" lvl="1" marL="114300" marR="0" rtl="0" algn="l">
                <a:lnSpc>
                  <a:spcPct val="90000"/>
                </a:lnSpc>
                <a:spcBef>
                  <a:spcPts val="200"/>
                </a:spcBef>
                <a:spcAft>
                  <a:spcPts val="0"/>
                </a:spcAft>
                <a:buClr>
                  <a:schemeClr val="dk1"/>
                </a:buClr>
                <a:buSzPts val="1300"/>
                <a:buFont typeface="Calibri"/>
                <a:buNone/>
              </a:pPr>
              <a:r>
                <a:t/>
              </a:r>
              <a:endParaRPr b="0" i="0" sz="1300" u="none" cap="none" strike="noStrike">
                <a:solidFill>
                  <a:schemeClr val="dk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34"/>
          <p:cNvSpPr/>
          <p:nvPr/>
        </p:nvSpPr>
        <p:spPr>
          <a:xfrm>
            <a:off x="0" y="0"/>
            <a:ext cx="91440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1000">
              <a:solidFill>
                <a:schemeClr val="lt1"/>
              </a:solidFill>
              <a:latin typeface="Calibri"/>
              <a:ea typeface="Calibri"/>
              <a:cs typeface="Calibri"/>
              <a:sym typeface="Calibri"/>
            </a:endParaRPr>
          </a:p>
        </p:txBody>
      </p:sp>
      <p:sp>
        <p:nvSpPr>
          <p:cNvPr id="260" name="Google Shape;260;p34"/>
          <p:cNvSpPr/>
          <p:nvPr/>
        </p:nvSpPr>
        <p:spPr>
          <a:xfrm flipH="1">
            <a:off x="0" y="374"/>
            <a:ext cx="9144000" cy="918900"/>
          </a:xfrm>
          <a:prstGeom prst="rect">
            <a:avLst/>
          </a:prstGeom>
          <a:gradFill>
            <a:gsLst>
              <a:gs pos="0">
                <a:srgbClr val="244061"/>
              </a:gs>
              <a:gs pos="100000">
                <a:srgbClr val="366092"/>
              </a:gs>
            </a:gsLst>
            <a:lin ang="84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61" name="Google Shape;261;p34"/>
          <p:cNvSpPr/>
          <p:nvPr/>
        </p:nvSpPr>
        <p:spPr>
          <a:xfrm flipH="1" rot="10800000">
            <a:off x="6096650" y="-25"/>
            <a:ext cx="3047400" cy="918900"/>
          </a:xfrm>
          <a:prstGeom prst="rect">
            <a:avLst/>
          </a:prstGeom>
          <a:gradFill>
            <a:gsLst>
              <a:gs pos="0">
                <a:srgbClr val="244061">
                  <a:alpha val="67843"/>
                </a:srgbClr>
              </a:gs>
              <a:gs pos="19000">
                <a:srgbClr val="244061">
                  <a:alpha val="67843"/>
                </a:srgbClr>
              </a:gs>
              <a:gs pos="100000">
                <a:srgbClr val="4F81BD">
                  <a:alpha val="78823"/>
                </a:srgbClr>
              </a:gs>
            </a:gsLst>
            <a:lin ang="19199999"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62" name="Google Shape;262;p34"/>
          <p:cNvSpPr/>
          <p:nvPr/>
        </p:nvSpPr>
        <p:spPr>
          <a:xfrm rot="5400000">
            <a:off x="4112550" y="-4112550"/>
            <a:ext cx="918900" cy="9144000"/>
          </a:xfrm>
          <a:prstGeom prst="rect">
            <a:avLst/>
          </a:prstGeom>
          <a:gradFill>
            <a:gsLst>
              <a:gs pos="0">
                <a:srgbClr val="000000">
                  <a:alpha val="0"/>
                </a:srgbClr>
              </a:gs>
              <a:gs pos="16000">
                <a:srgbClr val="000000">
                  <a:alpha val="0"/>
                </a:srgbClr>
              </a:gs>
              <a:gs pos="99000">
                <a:srgbClr val="000000">
                  <a:alpha val="86666"/>
                </a:srgbClr>
              </a:gs>
              <a:gs pos="100000">
                <a:srgbClr val="000000">
                  <a:alpha val="86666"/>
                </a:srgbClr>
              </a:gs>
            </a:gsLst>
            <a:lin ang="114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63" name="Google Shape;263;p34"/>
          <p:cNvSpPr/>
          <p:nvPr/>
        </p:nvSpPr>
        <p:spPr>
          <a:xfrm>
            <a:off x="2869075" y="748"/>
            <a:ext cx="3227700" cy="918900"/>
          </a:xfrm>
          <a:prstGeom prst="rect">
            <a:avLst/>
          </a:prstGeom>
          <a:gradFill>
            <a:gsLst>
              <a:gs pos="0">
                <a:srgbClr val="4F81BD">
                  <a:alpha val="16862"/>
                </a:srgbClr>
              </a:gs>
              <a:gs pos="74000">
                <a:srgbClr val="244061">
                  <a:alpha val="0"/>
                </a:srgbClr>
              </a:gs>
              <a:gs pos="100000">
                <a:srgbClr val="244061">
                  <a:alpha val="0"/>
                </a:srgbClr>
              </a:gs>
            </a:gsLst>
            <a:lin ang="144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264" name="Google Shape;264;p34"/>
          <p:cNvSpPr txBox="1"/>
          <p:nvPr>
            <p:ph type="title"/>
          </p:nvPr>
        </p:nvSpPr>
        <p:spPr>
          <a:xfrm>
            <a:off x="524786" y="264870"/>
            <a:ext cx="5318475" cy="673936"/>
          </a:xfrm>
          <a:prstGeom prst="rect">
            <a:avLst/>
          </a:prstGeom>
          <a:noFill/>
          <a:ln>
            <a:noFill/>
          </a:ln>
        </p:spPr>
        <p:txBody>
          <a:bodyPr anchorCtr="0" anchor="ctr" bIns="22850" lIns="45725" spcFirstLastPara="1" rIns="45725" wrap="square" tIns="22850">
            <a:normAutofit/>
          </a:bodyPr>
          <a:lstStyle/>
          <a:p>
            <a:pPr indent="0" lvl="0" marL="342900" rtl="0" algn="l">
              <a:lnSpc>
                <a:spcPct val="90000"/>
              </a:lnSpc>
              <a:spcBef>
                <a:spcPts val="0"/>
              </a:spcBef>
              <a:spcAft>
                <a:spcPts val="0"/>
              </a:spcAft>
              <a:buNone/>
            </a:pPr>
            <a:r>
              <a:rPr b="1" lang="en-GB" sz="2100">
                <a:solidFill>
                  <a:srgbClr val="FFFFFF"/>
                </a:solidFill>
                <a:latin typeface="Calibri"/>
                <a:ea typeface="Calibri"/>
                <a:cs typeface="Calibri"/>
                <a:sym typeface="Calibri"/>
              </a:rPr>
              <a:t>Overview of the Data Warehouse (DWH) Structure</a:t>
            </a:r>
            <a:endParaRPr sz="2100">
              <a:solidFill>
                <a:srgbClr val="FFFFFF"/>
              </a:solidFill>
              <a:latin typeface="Calibri"/>
              <a:ea typeface="Calibri"/>
              <a:cs typeface="Calibri"/>
              <a:sym typeface="Calibri"/>
            </a:endParaRPr>
          </a:p>
        </p:txBody>
      </p:sp>
      <p:pic>
        <p:nvPicPr>
          <p:cNvPr id="265" name="Google Shape;265;p34"/>
          <p:cNvPicPr preferRelativeResize="0"/>
          <p:nvPr/>
        </p:nvPicPr>
        <p:blipFill rotWithShape="1">
          <a:blip r:embed="rId3">
            <a:alphaModFix/>
          </a:blip>
          <a:srcRect b="0" l="0" r="0" t="0"/>
          <a:stretch/>
        </p:blipFill>
        <p:spPr>
          <a:xfrm>
            <a:off x="536811" y="3034165"/>
            <a:ext cx="3848316" cy="202037"/>
          </a:xfrm>
          <a:prstGeom prst="rect">
            <a:avLst/>
          </a:prstGeom>
          <a:noFill/>
          <a:ln>
            <a:noFill/>
          </a:ln>
        </p:spPr>
      </p:pic>
      <p:pic>
        <p:nvPicPr>
          <p:cNvPr id="266" name="Google Shape;266;p34"/>
          <p:cNvPicPr preferRelativeResize="0"/>
          <p:nvPr/>
        </p:nvPicPr>
        <p:blipFill>
          <a:blip r:embed="rId4">
            <a:alphaModFix/>
          </a:blip>
          <a:stretch>
            <a:fillRect/>
          </a:stretch>
        </p:blipFill>
        <p:spPr>
          <a:xfrm>
            <a:off x="382962" y="938800"/>
            <a:ext cx="8199925" cy="41437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0" name="Shape 270"/>
        <p:cNvGrpSpPr/>
        <p:nvPr/>
      </p:nvGrpSpPr>
      <p:grpSpPr>
        <a:xfrm>
          <a:off x="0" y="0"/>
          <a:ext cx="0" cy="0"/>
          <a:chOff x="0" y="0"/>
          <a:chExt cx="0" cy="0"/>
        </a:xfrm>
      </p:grpSpPr>
      <p:pic>
        <p:nvPicPr>
          <p:cNvPr id="271" name="Google Shape;271;p35"/>
          <p:cNvPicPr preferRelativeResize="0"/>
          <p:nvPr/>
        </p:nvPicPr>
        <p:blipFill rotWithShape="1">
          <a:blip r:embed="rId3">
            <a:alphaModFix/>
          </a:blip>
          <a:srcRect b="0" l="0" r="0" t="0"/>
          <a:stretch/>
        </p:blipFill>
        <p:spPr>
          <a:xfrm>
            <a:off x="0" y="177803"/>
            <a:ext cx="9144000" cy="481012"/>
          </a:xfrm>
          <a:prstGeom prst="rect">
            <a:avLst/>
          </a:prstGeom>
          <a:noFill/>
          <a:ln>
            <a:noFill/>
          </a:ln>
        </p:spPr>
      </p:pic>
      <p:sp>
        <p:nvSpPr>
          <p:cNvPr id="272" name="Google Shape;272;p35"/>
          <p:cNvSpPr txBox="1"/>
          <p:nvPr>
            <p:ph type="title"/>
          </p:nvPr>
        </p:nvSpPr>
        <p:spPr>
          <a:xfrm>
            <a:off x="3009900" y="285789"/>
            <a:ext cx="3733800" cy="434671"/>
          </a:xfrm>
          <a:prstGeom prst="rect">
            <a:avLst/>
          </a:prstGeom>
          <a:noFill/>
          <a:ln>
            <a:noFill/>
          </a:ln>
        </p:spPr>
        <p:txBody>
          <a:bodyPr anchorCtr="0" anchor="t" bIns="0" lIns="0" spcFirstLastPara="1" rIns="0" wrap="square" tIns="5725">
            <a:spAutoFit/>
          </a:bodyPr>
          <a:lstStyle/>
          <a:p>
            <a:pPr indent="0" lvl="0" marL="0" marR="0" rtl="0" algn="l">
              <a:lnSpc>
                <a:spcPct val="115000"/>
              </a:lnSpc>
              <a:spcBef>
                <a:spcPts val="0"/>
              </a:spcBef>
              <a:spcAft>
                <a:spcPts val="0"/>
              </a:spcAft>
              <a:buNone/>
            </a:pPr>
            <a:r>
              <a:rPr b="1" lang="en-GB" sz="1600">
                <a:solidFill>
                  <a:srgbClr val="000000"/>
                </a:solidFill>
                <a:latin typeface="Arial"/>
                <a:ea typeface="Arial"/>
                <a:cs typeface="Arial"/>
                <a:sym typeface="Arial"/>
              </a:rPr>
              <a:t>2. ETL Process Overview</a:t>
            </a:r>
            <a:br>
              <a:rPr b="1" lang="en-GB" sz="900">
                <a:solidFill>
                  <a:srgbClr val="434343"/>
                </a:solidFill>
                <a:latin typeface="Arial"/>
                <a:ea typeface="Arial"/>
                <a:cs typeface="Arial"/>
                <a:sym typeface="Arial"/>
              </a:rPr>
            </a:br>
            <a:endParaRPr sz="900">
              <a:latin typeface="Arial"/>
              <a:ea typeface="Arial"/>
              <a:cs typeface="Arial"/>
              <a:sym typeface="Arial"/>
            </a:endParaRPr>
          </a:p>
        </p:txBody>
      </p:sp>
      <p:grpSp>
        <p:nvGrpSpPr>
          <p:cNvPr id="273" name="Google Shape;273;p35"/>
          <p:cNvGrpSpPr/>
          <p:nvPr/>
        </p:nvGrpSpPr>
        <p:grpSpPr>
          <a:xfrm>
            <a:off x="161405" y="1476952"/>
            <a:ext cx="8821190" cy="2384619"/>
            <a:chOff x="0" y="96404"/>
            <a:chExt cx="17642379" cy="4769237"/>
          </a:xfrm>
        </p:grpSpPr>
        <p:sp>
          <p:nvSpPr>
            <p:cNvPr id="274" name="Google Shape;274;p35"/>
            <p:cNvSpPr/>
            <p:nvPr/>
          </p:nvSpPr>
          <p:spPr>
            <a:xfrm>
              <a:off x="0" y="96404"/>
              <a:ext cx="17642379" cy="92731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5" name="Google Shape;275;p35"/>
            <p:cNvSpPr txBox="1"/>
            <p:nvPr/>
          </p:nvSpPr>
          <p:spPr>
            <a:xfrm>
              <a:off x="45268" y="141672"/>
              <a:ext cx="17551843" cy="836781"/>
            </a:xfrm>
            <a:prstGeom prst="rect">
              <a:avLst/>
            </a:prstGeom>
            <a:noFill/>
            <a:ln>
              <a:noFill/>
            </a:ln>
          </p:spPr>
          <p:txBody>
            <a:bodyPr anchorCtr="0" anchor="ctr" bIns="72400" lIns="72400" spcFirstLastPara="1" rIns="72400" wrap="square" tIns="72400">
              <a:noAutofit/>
            </a:bodyPr>
            <a:lstStyle/>
            <a:p>
              <a:pPr indent="0" lvl="0" marL="0" marR="0" rtl="0" algn="l">
                <a:lnSpc>
                  <a:spcPct val="90000"/>
                </a:lnSpc>
                <a:spcBef>
                  <a:spcPts val="0"/>
                </a:spcBef>
                <a:spcAft>
                  <a:spcPts val="0"/>
                </a:spcAft>
                <a:buClr>
                  <a:schemeClr val="lt1"/>
                </a:buClr>
                <a:buSzPts val="1900"/>
                <a:buFont typeface="Calibri"/>
                <a:buNone/>
              </a:pPr>
              <a:r>
                <a:rPr b="1" lang="en-GB" sz="1900">
                  <a:solidFill>
                    <a:schemeClr val="lt1"/>
                  </a:solidFill>
                  <a:latin typeface="Calibri"/>
                  <a:ea typeface="Calibri"/>
                  <a:cs typeface="Calibri"/>
                  <a:sym typeface="Calibri"/>
                </a:rPr>
                <a:t>Source Data:</a:t>
              </a:r>
              <a:endParaRPr sz="1900">
                <a:solidFill>
                  <a:schemeClr val="lt1"/>
                </a:solidFill>
                <a:latin typeface="Calibri"/>
                <a:ea typeface="Calibri"/>
                <a:cs typeface="Calibri"/>
                <a:sym typeface="Calibri"/>
              </a:endParaRPr>
            </a:p>
          </p:txBody>
        </p:sp>
        <p:sp>
          <p:nvSpPr>
            <p:cNvPr id="276" name="Google Shape;276;p35"/>
            <p:cNvSpPr/>
            <p:nvPr/>
          </p:nvSpPr>
          <p:spPr>
            <a:xfrm>
              <a:off x="0" y="1023721"/>
              <a:ext cx="17642379" cy="384192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77" name="Google Shape;277;p35"/>
            <p:cNvSpPr txBox="1"/>
            <p:nvPr/>
          </p:nvSpPr>
          <p:spPr>
            <a:xfrm>
              <a:off x="0" y="1023721"/>
              <a:ext cx="17642379" cy="3841920"/>
            </a:xfrm>
            <a:prstGeom prst="rect">
              <a:avLst/>
            </a:prstGeom>
            <a:noFill/>
            <a:ln>
              <a:noFill/>
            </a:ln>
          </p:spPr>
          <p:txBody>
            <a:bodyPr anchorCtr="0" anchor="t" bIns="17775" lIns="280075" spcFirstLastPara="1" rIns="99575" wrap="square" tIns="17775">
              <a:noAutofit/>
            </a:bodyPr>
            <a:lstStyle/>
            <a:p>
              <a:pPr indent="-139700" lvl="1" marL="139700" marR="0" rtl="0" algn="l">
                <a:lnSpc>
                  <a:spcPct val="90000"/>
                </a:lnSpc>
                <a:spcBef>
                  <a:spcPts val="0"/>
                </a:spcBef>
                <a:spcAft>
                  <a:spcPts val="0"/>
                </a:spcAft>
                <a:buClr>
                  <a:schemeClr val="dk1"/>
                </a:buClr>
                <a:buSzPts val="1400"/>
                <a:buFont typeface="Calibri"/>
                <a:buChar char="•"/>
              </a:pPr>
              <a:r>
                <a:rPr b="0" i="0" lang="en-GB" sz="1400" u="none" cap="none" strike="noStrike">
                  <a:solidFill>
                    <a:schemeClr val="dk1"/>
                  </a:solidFill>
                  <a:latin typeface="Calibri"/>
                  <a:ea typeface="Calibri"/>
                  <a:cs typeface="Calibri"/>
                  <a:sym typeface="Calibri"/>
                </a:rPr>
                <a:t>The source database is structured across three schemas: customers, services, and resources.</a:t>
              </a:r>
              <a:endParaRPr b="0" i="0" sz="1400" u="none" cap="none" strike="noStrike">
                <a:solidFill>
                  <a:schemeClr val="dk1"/>
                </a:solidFill>
                <a:latin typeface="Calibri"/>
                <a:ea typeface="Calibri"/>
                <a:cs typeface="Calibri"/>
                <a:sym typeface="Calibri"/>
              </a:endParaRPr>
            </a:p>
            <a:p>
              <a:pPr indent="-139700" lvl="1" marL="139700" marR="0" rtl="0" algn="l">
                <a:lnSpc>
                  <a:spcPct val="90000"/>
                </a:lnSpc>
                <a:spcBef>
                  <a:spcPts val="3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Key tables in the source database include:</a:t>
              </a:r>
              <a:endParaRPr sz="700"/>
            </a:p>
            <a:p>
              <a:pPr indent="-152400" lvl="2" marL="292100" marR="0" rtl="0" algn="l">
                <a:lnSpc>
                  <a:spcPct val="90000"/>
                </a:lnSpc>
                <a:spcBef>
                  <a:spcPts val="3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services.charges (Transactional charge data)</a:t>
              </a:r>
              <a:endParaRPr sz="700"/>
            </a:p>
            <a:p>
              <a:pPr indent="-152400" lvl="2" marL="292100" marR="0" rtl="0" algn="l">
                <a:lnSpc>
                  <a:spcPct val="90000"/>
                </a:lnSpc>
                <a:spcBef>
                  <a:spcPts val="3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customers.customersInfo (Customer demographic data)</a:t>
              </a:r>
              <a:endParaRPr sz="700"/>
            </a:p>
            <a:p>
              <a:pPr indent="-152400" lvl="2" marL="292100" marR="0" rtl="0" algn="l">
                <a:lnSpc>
                  <a:spcPct val="90000"/>
                </a:lnSpc>
                <a:spcBef>
                  <a:spcPts val="3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resources.cities (City-related data)</a:t>
              </a:r>
              <a:endParaRPr sz="700"/>
            </a:p>
            <a:p>
              <a:pPr indent="-152400" lvl="2" marL="292100" marR="0" rtl="0" algn="l">
                <a:lnSpc>
                  <a:spcPct val="90000"/>
                </a:lnSpc>
                <a:spcBef>
                  <a:spcPts val="3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services.serviceInfo (Service subscription details)</a:t>
              </a:r>
              <a:endParaRPr sz="700"/>
            </a:p>
            <a:p>
              <a:pPr indent="-152400" lvl="2" marL="292100" marR="0" rtl="0" algn="l">
                <a:lnSpc>
                  <a:spcPct val="90000"/>
                </a:lnSpc>
                <a:spcBef>
                  <a:spcPts val="3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services.contractInfo (Contract information)</a:t>
              </a:r>
              <a:endParaRPr sz="700"/>
            </a:p>
            <a:p>
              <a:pPr indent="-38100" lvl="1" marL="139700" marR="0" rtl="0" algn="l">
                <a:lnSpc>
                  <a:spcPct val="90000"/>
                </a:lnSpc>
                <a:spcBef>
                  <a:spcPts val="300"/>
                </a:spcBef>
                <a:spcAft>
                  <a:spcPts val="0"/>
                </a:spcAft>
                <a:buClr>
                  <a:schemeClr val="dk1"/>
                </a:buClr>
                <a:buSzPts val="1500"/>
                <a:buFont typeface="Calibri"/>
                <a:buNone/>
              </a:pPr>
              <a:r>
                <a:t/>
              </a:r>
              <a:endParaRPr b="0" i="0" sz="1500" u="none" cap="none" strike="noStrike">
                <a:solidFill>
                  <a:schemeClr val="dk1"/>
                </a:solidFill>
                <a:latin typeface="Calibri"/>
                <a:ea typeface="Calibri"/>
                <a:cs typeface="Calibri"/>
                <a:sym typeface="Calibri"/>
              </a:endParaRPr>
            </a:p>
          </p:txBody>
        </p:sp>
      </p:grpSp>
      <p:sp>
        <p:nvSpPr>
          <p:cNvPr id="278" name="Google Shape;278;p35"/>
          <p:cNvSpPr txBox="1"/>
          <p:nvPr/>
        </p:nvSpPr>
        <p:spPr>
          <a:xfrm>
            <a:off x="76200" y="882237"/>
            <a:ext cx="9349706" cy="200055"/>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The ETL pipeline, designed using SSIS, automates the extraction, transformation, and loading of data from the source database into the Data Warehouse</a:t>
            </a:r>
            <a:r>
              <a:rPr lang="en-GB" sz="900">
                <a:solidFill>
                  <a:schemeClr val="dk1"/>
                </a:solidFill>
                <a:latin typeface="Arial"/>
                <a:ea typeface="Arial"/>
                <a:cs typeface="Arial"/>
                <a:sym typeface="Arial"/>
              </a:rPr>
              <a:t>:</a:t>
            </a:r>
            <a:endParaRPr sz="9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2" name="Shape 282"/>
        <p:cNvGrpSpPr/>
        <p:nvPr/>
      </p:nvGrpSpPr>
      <p:grpSpPr>
        <a:xfrm>
          <a:off x="0" y="0"/>
          <a:ext cx="0" cy="0"/>
          <a:chOff x="0" y="0"/>
          <a:chExt cx="0" cy="0"/>
        </a:xfrm>
      </p:grpSpPr>
      <p:pic>
        <p:nvPicPr>
          <p:cNvPr id="283" name="Google Shape;283;p36"/>
          <p:cNvPicPr preferRelativeResize="0"/>
          <p:nvPr/>
        </p:nvPicPr>
        <p:blipFill rotWithShape="1">
          <a:blip r:embed="rId3">
            <a:alphaModFix/>
          </a:blip>
          <a:srcRect b="0" l="0" r="0" t="0"/>
          <a:stretch/>
        </p:blipFill>
        <p:spPr>
          <a:xfrm>
            <a:off x="0" y="177803"/>
            <a:ext cx="9144000" cy="481012"/>
          </a:xfrm>
          <a:prstGeom prst="rect">
            <a:avLst/>
          </a:prstGeom>
          <a:noFill/>
          <a:ln>
            <a:noFill/>
          </a:ln>
        </p:spPr>
      </p:pic>
      <p:sp>
        <p:nvSpPr>
          <p:cNvPr id="284" name="Google Shape;284;p36"/>
          <p:cNvSpPr txBox="1"/>
          <p:nvPr>
            <p:ph type="title"/>
          </p:nvPr>
        </p:nvSpPr>
        <p:spPr>
          <a:xfrm>
            <a:off x="3009900" y="285789"/>
            <a:ext cx="3733800" cy="434671"/>
          </a:xfrm>
          <a:prstGeom prst="rect">
            <a:avLst/>
          </a:prstGeom>
          <a:noFill/>
          <a:ln>
            <a:noFill/>
          </a:ln>
        </p:spPr>
        <p:txBody>
          <a:bodyPr anchorCtr="0" anchor="t" bIns="0" lIns="0" spcFirstLastPara="1" rIns="0" wrap="square" tIns="5725">
            <a:spAutoFit/>
          </a:bodyPr>
          <a:lstStyle/>
          <a:p>
            <a:pPr indent="0" lvl="0" marL="0" marR="0" rtl="0" algn="l">
              <a:lnSpc>
                <a:spcPct val="115000"/>
              </a:lnSpc>
              <a:spcBef>
                <a:spcPts val="0"/>
              </a:spcBef>
              <a:spcAft>
                <a:spcPts val="0"/>
              </a:spcAft>
              <a:buNone/>
            </a:pPr>
            <a:r>
              <a:rPr b="1" lang="en-GB" sz="1600">
                <a:solidFill>
                  <a:srgbClr val="000000"/>
                </a:solidFill>
                <a:latin typeface="Arial"/>
                <a:ea typeface="Arial"/>
                <a:cs typeface="Arial"/>
                <a:sym typeface="Arial"/>
              </a:rPr>
              <a:t>2. ETL Process Overview</a:t>
            </a:r>
            <a:br>
              <a:rPr b="1" lang="en-GB" sz="900">
                <a:solidFill>
                  <a:srgbClr val="434343"/>
                </a:solidFill>
                <a:latin typeface="Arial"/>
                <a:ea typeface="Arial"/>
                <a:cs typeface="Arial"/>
                <a:sym typeface="Arial"/>
              </a:rPr>
            </a:br>
            <a:endParaRPr sz="900">
              <a:latin typeface="Arial"/>
              <a:ea typeface="Arial"/>
              <a:cs typeface="Arial"/>
              <a:sym typeface="Arial"/>
            </a:endParaRPr>
          </a:p>
        </p:txBody>
      </p:sp>
      <p:grpSp>
        <p:nvGrpSpPr>
          <p:cNvPr id="285" name="Google Shape;285;p36"/>
          <p:cNvGrpSpPr/>
          <p:nvPr/>
        </p:nvGrpSpPr>
        <p:grpSpPr>
          <a:xfrm>
            <a:off x="161404" y="959661"/>
            <a:ext cx="8821190" cy="1692604"/>
            <a:chOff x="0" y="795573"/>
            <a:chExt cx="17642379" cy="3385207"/>
          </a:xfrm>
        </p:grpSpPr>
        <p:sp>
          <p:nvSpPr>
            <p:cNvPr id="286" name="Google Shape;286;p36"/>
            <p:cNvSpPr/>
            <p:nvPr/>
          </p:nvSpPr>
          <p:spPr>
            <a:xfrm>
              <a:off x="0" y="795573"/>
              <a:ext cx="17642379" cy="92731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7" name="Google Shape;287;p36"/>
            <p:cNvSpPr txBox="1"/>
            <p:nvPr/>
          </p:nvSpPr>
          <p:spPr>
            <a:xfrm>
              <a:off x="45268" y="840841"/>
              <a:ext cx="17551843" cy="836781"/>
            </a:xfrm>
            <a:prstGeom prst="rect">
              <a:avLst/>
            </a:prstGeom>
            <a:noFill/>
            <a:ln>
              <a:noFill/>
            </a:ln>
          </p:spPr>
          <p:txBody>
            <a:bodyPr anchorCtr="0" anchor="ctr" bIns="72400" lIns="72400" spcFirstLastPara="1" rIns="72400" wrap="square" tIns="72400">
              <a:noAutofit/>
            </a:bodyPr>
            <a:lstStyle/>
            <a:p>
              <a:pPr indent="0" lvl="0" marL="0" marR="0" rtl="0" algn="l">
                <a:lnSpc>
                  <a:spcPct val="90000"/>
                </a:lnSpc>
                <a:spcBef>
                  <a:spcPts val="0"/>
                </a:spcBef>
                <a:spcAft>
                  <a:spcPts val="0"/>
                </a:spcAft>
                <a:buClr>
                  <a:schemeClr val="lt1"/>
                </a:buClr>
                <a:buSzPts val="1900"/>
                <a:buFont typeface="Calibri"/>
                <a:buNone/>
              </a:pPr>
              <a:r>
                <a:rPr b="1" lang="en-GB" sz="1900">
                  <a:solidFill>
                    <a:schemeClr val="lt1"/>
                  </a:solidFill>
                  <a:latin typeface="Calibri"/>
                  <a:ea typeface="Calibri"/>
                  <a:cs typeface="Calibri"/>
                  <a:sym typeface="Calibri"/>
                </a:rPr>
                <a:t>Data Extraction:</a:t>
              </a:r>
              <a:endParaRPr sz="1900">
                <a:solidFill>
                  <a:schemeClr val="lt1"/>
                </a:solidFill>
                <a:latin typeface="Calibri"/>
                <a:ea typeface="Calibri"/>
                <a:cs typeface="Calibri"/>
                <a:sym typeface="Calibri"/>
              </a:endParaRPr>
            </a:p>
          </p:txBody>
        </p:sp>
        <p:sp>
          <p:nvSpPr>
            <p:cNvPr id="288" name="Google Shape;288;p36"/>
            <p:cNvSpPr/>
            <p:nvPr/>
          </p:nvSpPr>
          <p:spPr>
            <a:xfrm>
              <a:off x="0" y="1862380"/>
              <a:ext cx="17642379" cy="23184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9" name="Google Shape;289;p36"/>
            <p:cNvSpPr txBox="1"/>
            <p:nvPr/>
          </p:nvSpPr>
          <p:spPr>
            <a:xfrm>
              <a:off x="0" y="1862380"/>
              <a:ext cx="17642379" cy="2318400"/>
            </a:xfrm>
            <a:prstGeom prst="rect">
              <a:avLst/>
            </a:prstGeom>
            <a:noFill/>
            <a:ln>
              <a:noFill/>
            </a:ln>
          </p:spPr>
          <p:txBody>
            <a:bodyPr anchorCtr="0" anchor="t" bIns="17775" lIns="280075" spcFirstLastPara="1" rIns="99575" wrap="square" tIns="17775">
              <a:noAutofit/>
            </a:bodyPr>
            <a:lstStyle/>
            <a:p>
              <a:pPr indent="-139700" lvl="1" marL="139700" marR="0" rtl="0" algn="l">
                <a:lnSpc>
                  <a:spcPct val="90000"/>
                </a:lnSpc>
                <a:spcBef>
                  <a:spcPts val="0"/>
                </a:spcBef>
                <a:spcAft>
                  <a:spcPts val="0"/>
                </a:spcAft>
                <a:buClr>
                  <a:schemeClr val="dk1"/>
                </a:buClr>
                <a:buSzPts val="1400"/>
                <a:buFont typeface="Calibri"/>
                <a:buChar char="•"/>
              </a:pPr>
              <a:r>
                <a:rPr b="0" i="0" lang="en-GB" sz="1400" u="none" cap="none" strike="noStrike">
                  <a:solidFill>
                    <a:schemeClr val="dk1"/>
                  </a:solidFill>
                  <a:latin typeface="Calibri"/>
                  <a:ea typeface="Calibri"/>
                  <a:cs typeface="Calibri"/>
                  <a:sym typeface="Calibri"/>
                </a:rPr>
                <a:t>SQL queries are used to extract data from the source database into SSIS.</a:t>
              </a:r>
              <a:endParaRPr b="0" i="0" sz="1400" u="none" cap="none" strike="noStrike">
                <a:solidFill>
                  <a:schemeClr val="dk1"/>
                </a:solidFill>
                <a:latin typeface="Calibri"/>
                <a:ea typeface="Calibri"/>
                <a:cs typeface="Calibri"/>
                <a:sym typeface="Calibri"/>
              </a:endParaRPr>
            </a:p>
            <a:p>
              <a:pPr indent="-139700" lvl="1" marL="139700" marR="0" rtl="0" algn="l">
                <a:lnSpc>
                  <a:spcPct val="90000"/>
                </a:lnSpc>
                <a:spcBef>
                  <a:spcPts val="300"/>
                </a:spcBef>
                <a:spcAft>
                  <a:spcPts val="0"/>
                </a:spcAft>
                <a:buClr>
                  <a:schemeClr val="dk1"/>
                </a:buClr>
                <a:buSzPts val="2400"/>
                <a:buFont typeface="Arial"/>
                <a:buNone/>
              </a:pPr>
              <a:r>
                <a:rPr b="1" i="0" lang="en-GB" sz="2400" u="none" cap="none" strike="noStrike">
                  <a:solidFill>
                    <a:schemeClr val="dk1"/>
                  </a:solidFill>
                  <a:latin typeface="Calibri"/>
                  <a:ea typeface="Calibri"/>
                  <a:cs typeface="Calibri"/>
                  <a:sym typeface="Calibri"/>
                </a:rPr>
                <a:t>.</a:t>
              </a:r>
              <a:r>
                <a:rPr b="0" i="0" lang="en-GB" sz="1400" u="none" cap="none" strike="noStrike">
                  <a:solidFill>
                    <a:schemeClr val="dk1"/>
                  </a:solidFill>
                  <a:latin typeface="Calibri"/>
                  <a:ea typeface="Calibri"/>
                  <a:cs typeface="Calibri"/>
                  <a:sym typeface="Calibri"/>
                </a:rPr>
                <a:t>Data is retrieved from the fact tables (e.g., services.charges) and dimension tables (e.g., customers.customersInfo).</a:t>
              </a:r>
              <a:endParaRPr b="0" i="0" sz="1400" u="none" cap="none" strike="noStrike">
                <a:solidFill>
                  <a:schemeClr val="dk1"/>
                </a:solidFill>
                <a:latin typeface="Calibri"/>
                <a:ea typeface="Calibri"/>
                <a:cs typeface="Calibri"/>
                <a:sym typeface="Calibri"/>
              </a:endParaRPr>
            </a:p>
            <a:p>
              <a:pPr indent="-50800" lvl="1" marL="139700" marR="0" rtl="0" algn="l">
                <a:lnSpc>
                  <a:spcPct val="90000"/>
                </a:lnSpc>
                <a:spcBef>
                  <a:spcPts val="50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a:p>
              <a:pPr indent="-38100" lvl="1" marL="139700" marR="0" rtl="0" algn="l">
                <a:lnSpc>
                  <a:spcPct val="90000"/>
                </a:lnSpc>
                <a:spcBef>
                  <a:spcPts val="300"/>
                </a:spcBef>
                <a:spcAft>
                  <a:spcPts val="0"/>
                </a:spcAft>
                <a:buClr>
                  <a:schemeClr val="dk1"/>
                </a:buClr>
                <a:buSzPts val="1500"/>
                <a:buFont typeface="Calibri"/>
                <a:buNone/>
              </a:pPr>
              <a:r>
                <a:t/>
              </a:r>
              <a:endParaRPr b="0" i="0" sz="1500" u="none" cap="none" strike="noStrike">
                <a:solidFill>
                  <a:schemeClr val="dk1"/>
                </a:solidFill>
                <a:latin typeface="Calibri"/>
                <a:ea typeface="Calibri"/>
                <a:cs typeface="Calibri"/>
                <a:sym typeface="Calibri"/>
              </a:endParaRPr>
            </a:p>
          </p:txBody>
        </p:sp>
      </p:grpSp>
      <p:grpSp>
        <p:nvGrpSpPr>
          <p:cNvPr id="290" name="Google Shape;290;p36"/>
          <p:cNvGrpSpPr/>
          <p:nvPr/>
        </p:nvGrpSpPr>
        <p:grpSpPr>
          <a:xfrm>
            <a:off x="46579" y="2703775"/>
            <a:ext cx="8821200" cy="2439718"/>
            <a:chOff x="0" y="0"/>
            <a:chExt cx="17642400" cy="4879437"/>
          </a:xfrm>
        </p:grpSpPr>
        <p:sp>
          <p:nvSpPr>
            <p:cNvPr id="291" name="Google Shape;291;p36"/>
            <p:cNvSpPr/>
            <p:nvPr/>
          </p:nvSpPr>
          <p:spPr>
            <a:xfrm>
              <a:off x="0" y="0"/>
              <a:ext cx="17642400" cy="9273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2" name="Google Shape;292;p36"/>
            <p:cNvSpPr txBox="1"/>
            <p:nvPr/>
          </p:nvSpPr>
          <p:spPr>
            <a:xfrm>
              <a:off x="45268" y="45268"/>
              <a:ext cx="17551800" cy="836700"/>
            </a:xfrm>
            <a:prstGeom prst="rect">
              <a:avLst/>
            </a:prstGeom>
            <a:noFill/>
            <a:ln>
              <a:noFill/>
            </a:ln>
          </p:spPr>
          <p:txBody>
            <a:bodyPr anchorCtr="0" anchor="ctr" bIns="72400" lIns="72400" spcFirstLastPara="1" rIns="72400" wrap="square" tIns="72400">
              <a:noAutofit/>
            </a:bodyPr>
            <a:lstStyle/>
            <a:p>
              <a:pPr indent="0" lvl="0" marL="0" marR="0" rtl="0" algn="l">
                <a:lnSpc>
                  <a:spcPct val="90000"/>
                </a:lnSpc>
                <a:spcBef>
                  <a:spcPts val="0"/>
                </a:spcBef>
                <a:spcAft>
                  <a:spcPts val="0"/>
                </a:spcAft>
                <a:buClr>
                  <a:schemeClr val="lt1"/>
                </a:buClr>
                <a:buSzPts val="1900"/>
                <a:buFont typeface="Calibri"/>
                <a:buNone/>
              </a:pPr>
              <a:r>
                <a:rPr b="1" lang="en-GB" sz="1900">
                  <a:solidFill>
                    <a:schemeClr val="lt1"/>
                  </a:solidFill>
                  <a:latin typeface="Calibri"/>
                  <a:ea typeface="Calibri"/>
                  <a:cs typeface="Calibri"/>
                  <a:sym typeface="Calibri"/>
                </a:rPr>
                <a:t>Data Transformation:</a:t>
              </a:r>
              <a:endParaRPr sz="1900">
                <a:solidFill>
                  <a:schemeClr val="lt1"/>
                </a:solidFill>
                <a:latin typeface="Calibri"/>
                <a:ea typeface="Calibri"/>
                <a:cs typeface="Calibri"/>
                <a:sym typeface="Calibri"/>
              </a:endParaRPr>
            </a:p>
          </p:txBody>
        </p:sp>
        <p:sp>
          <p:nvSpPr>
            <p:cNvPr id="293" name="Google Shape;293;p36"/>
            <p:cNvSpPr/>
            <p:nvPr/>
          </p:nvSpPr>
          <p:spPr>
            <a:xfrm>
              <a:off x="0" y="1368837"/>
              <a:ext cx="17642400" cy="35106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4" name="Google Shape;294;p36"/>
            <p:cNvSpPr txBox="1"/>
            <p:nvPr/>
          </p:nvSpPr>
          <p:spPr>
            <a:xfrm>
              <a:off x="0" y="1368837"/>
              <a:ext cx="17642400" cy="3510600"/>
            </a:xfrm>
            <a:prstGeom prst="rect">
              <a:avLst/>
            </a:prstGeom>
            <a:noFill/>
            <a:ln>
              <a:noFill/>
            </a:ln>
          </p:spPr>
          <p:txBody>
            <a:bodyPr anchorCtr="0" anchor="t" bIns="15250" lIns="280075" spcFirstLastPara="1" rIns="85350" wrap="square" tIns="15250">
              <a:noAutofit/>
            </a:bodyPr>
            <a:lstStyle/>
            <a:p>
              <a:pPr indent="-114300" lvl="1" marL="114300" marR="0" rtl="0" algn="l">
                <a:lnSpc>
                  <a:spcPct val="90000"/>
                </a:lnSpc>
                <a:spcBef>
                  <a:spcPts val="0"/>
                </a:spcBef>
                <a:spcAft>
                  <a:spcPts val="0"/>
                </a:spcAft>
                <a:buClr>
                  <a:schemeClr val="dk1"/>
                </a:buClr>
                <a:buSzPts val="1200"/>
                <a:buFont typeface="Arial"/>
                <a:buChar char="●"/>
              </a:pPr>
              <a:r>
                <a:rPr b="0" i="0" lang="en-GB" sz="1200" u="none" cap="none" strike="noStrike">
                  <a:solidFill>
                    <a:schemeClr val="dk1"/>
                  </a:solidFill>
                  <a:latin typeface="Calibri"/>
                  <a:ea typeface="Calibri"/>
                  <a:cs typeface="Calibri"/>
                  <a:sym typeface="Calibri"/>
                </a:rPr>
                <a:t>Data is transformed to ensure consistency with the DWH schema:</a:t>
              </a:r>
              <a:endParaRPr b="0" i="0" sz="1200" u="none" cap="none" strike="noStrike">
                <a:solidFill>
                  <a:schemeClr val="dk1"/>
                </a:solidFill>
                <a:latin typeface="Calibri"/>
                <a:ea typeface="Calibri"/>
                <a:cs typeface="Calibri"/>
                <a:sym typeface="Calibri"/>
              </a:endParaRPr>
            </a:p>
            <a:p>
              <a:pPr indent="-152400" lvl="2" marL="292100" marR="0" rtl="0" algn="l">
                <a:lnSpc>
                  <a:spcPct val="90000"/>
                </a:lnSpc>
                <a:spcBef>
                  <a:spcPts val="200"/>
                </a:spcBef>
                <a:spcAft>
                  <a:spcPts val="0"/>
                </a:spcAft>
                <a:buClr>
                  <a:schemeClr val="dk1"/>
                </a:buClr>
                <a:buSzPts val="1600"/>
                <a:buFont typeface="Arial"/>
                <a:buChar char="○"/>
              </a:pPr>
              <a:r>
                <a:rPr b="0" i="0" lang="en-GB" sz="1600" u="none" cap="none" strike="noStrike">
                  <a:solidFill>
                    <a:schemeClr val="dk1"/>
                  </a:solidFill>
                  <a:latin typeface="Calibri"/>
                  <a:ea typeface="Calibri"/>
                  <a:cs typeface="Calibri"/>
                  <a:sym typeface="Calibri"/>
                </a:rPr>
                <a:t>Data cleansing: Handles missing values and invalid data.</a:t>
              </a:r>
              <a:endParaRPr sz="700"/>
            </a:p>
            <a:p>
              <a:pPr indent="-152400" lvl="2" marL="292100" marR="0" rtl="0" algn="l">
                <a:lnSpc>
                  <a:spcPct val="90000"/>
                </a:lnSpc>
                <a:spcBef>
                  <a:spcPts val="300"/>
                </a:spcBef>
                <a:spcAft>
                  <a:spcPts val="0"/>
                </a:spcAft>
                <a:buClr>
                  <a:schemeClr val="dk1"/>
                </a:buClr>
                <a:buSzPts val="1600"/>
                <a:buFont typeface="Arial"/>
                <a:buChar char="○"/>
              </a:pPr>
              <a:r>
                <a:rPr b="0" i="0" lang="en-GB" sz="1600" u="none" cap="none" strike="noStrike">
                  <a:solidFill>
                    <a:schemeClr val="dk1"/>
                  </a:solidFill>
                  <a:latin typeface="Calibri"/>
                  <a:ea typeface="Calibri"/>
                  <a:cs typeface="Calibri"/>
                  <a:sym typeface="Calibri"/>
                </a:rPr>
                <a:t>Data type conversions: Ensures compatibility between the source and destination tables.</a:t>
              </a:r>
              <a:endParaRPr sz="700"/>
            </a:p>
            <a:p>
              <a:pPr indent="-152400" lvl="2" marL="292100" marR="0" rtl="0" algn="l">
                <a:lnSpc>
                  <a:spcPct val="90000"/>
                </a:lnSpc>
                <a:spcBef>
                  <a:spcPts val="300"/>
                </a:spcBef>
                <a:spcAft>
                  <a:spcPts val="0"/>
                </a:spcAft>
                <a:buClr>
                  <a:schemeClr val="dk1"/>
                </a:buClr>
                <a:buSzPts val="1600"/>
                <a:buFont typeface="Arial"/>
                <a:buChar char="○"/>
              </a:pPr>
              <a:r>
                <a:rPr b="0" i="0" lang="en-GB" sz="1600" u="none" cap="none" strike="noStrike">
                  <a:solidFill>
                    <a:schemeClr val="dk1"/>
                  </a:solidFill>
                  <a:latin typeface="Calibri"/>
                  <a:ea typeface="Calibri"/>
                  <a:cs typeface="Calibri"/>
                  <a:sym typeface="Calibri"/>
                </a:rPr>
                <a:t>Slowly Changing Dimension (SCD) processing is applied to dimension tables to track changes over time.</a:t>
              </a:r>
              <a:endParaRPr sz="700"/>
            </a:p>
            <a:p>
              <a:pPr indent="-50800" lvl="1" marL="139700" marR="0" rtl="0" algn="l">
                <a:lnSpc>
                  <a:spcPct val="90000"/>
                </a:lnSpc>
                <a:spcBef>
                  <a:spcPts val="30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a:p>
              <a:pPr indent="-38100" lvl="1" marL="139700" marR="0" rtl="0" algn="l">
                <a:lnSpc>
                  <a:spcPct val="90000"/>
                </a:lnSpc>
                <a:spcBef>
                  <a:spcPts val="300"/>
                </a:spcBef>
                <a:spcAft>
                  <a:spcPts val="0"/>
                </a:spcAft>
                <a:buClr>
                  <a:schemeClr val="dk1"/>
                </a:buClr>
                <a:buSzPts val="1500"/>
                <a:buFont typeface="Calibri"/>
                <a:buNone/>
              </a:pPr>
              <a:r>
                <a:t/>
              </a:r>
              <a:endParaRPr b="0" i="0" sz="1500" u="none" cap="none" strike="noStrike">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8" name="Shape 298"/>
        <p:cNvGrpSpPr/>
        <p:nvPr/>
      </p:nvGrpSpPr>
      <p:grpSpPr>
        <a:xfrm>
          <a:off x="0" y="0"/>
          <a:ext cx="0" cy="0"/>
          <a:chOff x="0" y="0"/>
          <a:chExt cx="0" cy="0"/>
        </a:xfrm>
      </p:grpSpPr>
      <p:pic>
        <p:nvPicPr>
          <p:cNvPr id="299" name="Google Shape;299;p37"/>
          <p:cNvPicPr preferRelativeResize="0"/>
          <p:nvPr/>
        </p:nvPicPr>
        <p:blipFill rotWithShape="1">
          <a:blip r:embed="rId3">
            <a:alphaModFix/>
          </a:blip>
          <a:srcRect b="0" l="0" r="0" t="0"/>
          <a:stretch/>
        </p:blipFill>
        <p:spPr>
          <a:xfrm>
            <a:off x="0" y="110178"/>
            <a:ext cx="9143998" cy="481012"/>
          </a:xfrm>
          <a:prstGeom prst="rect">
            <a:avLst/>
          </a:prstGeom>
          <a:noFill/>
          <a:ln>
            <a:noFill/>
          </a:ln>
        </p:spPr>
      </p:pic>
      <p:sp>
        <p:nvSpPr>
          <p:cNvPr id="300" name="Google Shape;300;p37"/>
          <p:cNvSpPr txBox="1"/>
          <p:nvPr>
            <p:ph type="title"/>
          </p:nvPr>
        </p:nvSpPr>
        <p:spPr>
          <a:xfrm>
            <a:off x="3021375" y="200977"/>
            <a:ext cx="3733800" cy="427500"/>
          </a:xfrm>
          <a:prstGeom prst="rect">
            <a:avLst/>
          </a:prstGeom>
          <a:noFill/>
          <a:ln>
            <a:noFill/>
          </a:ln>
        </p:spPr>
        <p:txBody>
          <a:bodyPr anchorCtr="0" anchor="t" bIns="0" lIns="0" spcFirstLastPara="1" rIns="0" wrap="square" tIns="5725">
            <a:spAutoFit/>
          </a:bodyPr>
          <a:lstStyle/>
          <a:p>
            <a:pPr indent="0" lvl="0" marL="0" marR="0" rtl="0" algn="l">
              <a:lnSpc>
                <a:spcPct val="115000"/>
              </a:lnSpc>
              <a:spcBef>
                <a:spcPts val="0"/>
              </a:spcBef>
              <a:spcAft>
                <a:spcPts val="0"/>
              </a:spcAft>
              <a:buNone/>
            </a:pPr>
            <a:r>
              <a:rPr b="1" lang="en-GB" sz="1600">
                <a:solidFill>
                  <a:srgbClr val="000000"/>
                </a:solidFill>
                <a:latin typeface="Arial"/>
                <a:ea typeface="Arial"/>
                <a:cs typeface="Arial"/>
                <a:sym typeface="Arial"/>
              </a:rPr>
              <a:t>2. ETL Process Overview</a:t>
            </a:r>
            <a:br>
              <a:rPr b="1" lang="en-GB" sz="900">
                <a:solidFill>
                  <a:srgbClr val="434343"/>
                </a:solidFill>
                <a:latin typeface="Arial"/>
                <a:ea typeface="Arial"/>
                <a:cs typeface="Arial"/>
                <a:sym typeface="Arial"/>
              </a:rPr>
            </a:br>
            <a:endParaRPr sz="900">
              <a:latin typeface="Arial"/>
              <a:ea typeface="Arial"/>
              <a:cs typeface="Arial"/>
              <a:sym typeface="Arial"/>
            </a:endParaRPr>
          </a:p>
        </p:txBody>
      </p:sp>
      <p:grpSp>
        <p:nvGrpSpPr>
          <p:cNvPr id="301" name="Google Shape;301;p37"/>
          <p:cNvGrpSpPr/>
          <p:nvPr/>
        </p:nvGrpSpPr>
        <p:grpSpPr>
          <a:xfrm>
            <a:off x="161404" y="877625"/>
            <a:ext cx="8821200" cy="1831210"/>
            <a:chOff x="0" y="-177450"/>
            <a:chExt cx="17642400" cy="3662420"/>
          </a:xfrm>
        </p:grpSpPr>
        <p:sp>
          <p:nvSpPr>
            <p:cNvPr id="302" name="Google Shape;302;p37"/>
            <p:cNvSpPr/>
            <p:nvPr/>
          </p:nvSpPr>
          <p:spPr>
            <a:xfrm>
              <a:off x="0" y="-177450"/>
              <a:ext cx="17642400" cy="9273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3" name="Google Shape;303;p37"/>
            <p:cNvSpPr txBox="1"/>
            <p:nvPr/>
          </p:nvSpPr>
          <p:spPr>
            <a:xfrm>
              <a:off x="45268" y="-86207"/>
              <a:ext cx="17551800" cy="836700"/>
            </a:xfrm>
            <a:prstGeom prst="rect">
              <a:avLst/>
            </a:prstGeom>
            <a:noFill/>
            <a:ln>
              <a:noFill/>
            </a:ln>
          </p:spPr>
          <p:txBody>
            <a:bodyPr anchorCtr="0" anchor="ctr" bIns="72400" lIns="72400" spcFirstLastPara="1" rIns="72400" wrap="square" tIns="72400">
              <a:noAutofit/>
            </a:bodyPr>
            <a:lstStyle/>
            <a:p>
              <a:pPr indent="0" lvl="0" marL="0" marR="0" rtl="0" algn="l">
                <a:lnSpc>
                  <a:spcPct val="90000"/>
                </a:lnSpc>
                <a:spcBef>
                  <a:spcPts val="0"/>
                </a:spcBef>
                <a:spcAft>
                  <a:spcPts val="0"/>
                </a:spcAft>
                <a:buClr>
                  <a:schemeClr val="lt1"/>
                </a:buClr>
                <a:buSzPts val="1900"/>
                <a:buFont typeface="Calibri"/>
                <a:buNone/>
              </a:pPr>
              <a:r>
                <a:rPr b="1" lang="en-GB" sz="1900">
                  <a:solidFill>
                    <a:schemeClr val="lt1"/>
                  </a:solidFill>
                  <a:latin typeface="Calibri"/>
                  <a:ea typeface="Calibri"/>
                  <a:cs typeface="Calibri"/>
                  <a:sym typeface="Calibri"/>
                </a:rPr>
                <a:t>Data Load:</a:t>
              </a:r>
              <a:endParaRPr sz="1900">
                <a:solidFill>
                  <a:schemeClr val="lt1"/>
                </a:solidFill>
                <a:latin typeface="Calibri"/>
                <a:ea typeface="Calibri"/>
                <a:cs typeface="Calibri"/>
                <a:sym typeface="Calibri"/>
              </a:endParaRPr>
            </a:p>
          </p:txBody>
        </p:sp>
        <p:sp>
          <p:nvSpPr>
            <p:cNvPr id="304" name="Google Shape;304;p37"/>
            <p:cNvSpPr/>
            <p:nvPr/>
          </p:nvSpPr>
          <p:spPr>
            <a:xfrm>
              <a:off x="0" y="990116"/>
              <a:ext cx="17642379" cy="2494854"/>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5" name="Google Shape;305;p37"/>
            <p:cNvSpPr txBox="1"/>
            <p:nvPr/>
          </p:nvSpPr>
          <p:spPr>
            <a:xfrm>
              <a:off x="0" y="990116"/>
              <a:ext cx="17642379" cy="2494854"/>
            </a:xfrm>
            <a:prstGeom prst="rect">
              <a:avLst/>
            </a:prstGeom>
            <a:noFill/>
            <a:ln>
              <a:noFill/>
            </a:ln>
          </p:spPr>
          <p:txBody>
            <a:bodyPr anchorCtr="0" anchor="t" bIns="15250" lIns="280075" spcFirstLastPara="1" rIns="85350" wrap="square" tIns="15250">
              <a:noAutofit/>
            </a:bodyPr>
            <a:lstStyle/>
            <a:p>
              <a:pPr indent="0" lvl="0" marL="914400" marR="0" rtl="0" algn="l">
                <a:lnSpc>
                  <a:spcPct val="90000"/>
                </a:lnSpc>
                <a:spcBef>
                  <a:spcPts val="0"/>
                </a:spcBef>
                <a:spcAft>
                  <a:spcPts val="0"/>
                </a:spcAft>
                <a:buNone/>
              </a:pPr>
              <a:r>
                <a:t/>
              </a:r>
              <a:endParaRPr sz="1600">
                <a:solidFill>
                  <a:schemeClr val="dk1"/>
                </a:solidFill>
                <a:latin typeface="Calibri"/>
                <a:ea typeface="Calibri"/>
                <a:cs typeface="Calibri"/>
                <a:sym typeface="Calibri"/>
              </a:endParaRPr>
            </a:p>
            <a:p>
              <a:pPr indent="-139700" lvl="1" marL="114300" marR="0" rtl="0" algn="l">
                <a:lnSpc>
                  <a:spcPct val="90000"/>
                </a:lnSpc>
                <a:spcBef>
                  <a:spcPts val="0"/>
                </a:spcBef>
                <a:spcAft>
                  <a:spcPts val="0"/>
                </a:spcAft>
                <a:buClr>
                  <a:schemeClr val="dk1"/>
                </a:buClr>
                <a:buSzPts val="1600"/>
                <a:buFont typeface="Arial"/>
                <a:buChar char="●"/>
              </a:pPr>
              <a:r>
                <a:rPr b="0" i="0" lang="en-GB" sz="1600" u="none" cap="none" strike="noStrike">
                  <a:solidFill>
                    <a:schemeClr val="dk1"/>
                  </a:solidFill>
                  <a:latin typeface="Calibri"/>
                  <a:ea typeface="Calibri"/>
                  <a:cs typeface="Calibri"/>
                  <a:sym typeface="Calibri"/>
                </a:rPr>
                <a:t>Data is loaded incrementally into the fact and dimension tables, preserving existing data and adding new records.</a:t>
              </a:r>
              <a:endParaRPr b="0" i="0" sz="1600" u="none" cap="none" strike="noStrike">
                <a:solidFill>
                  <a:schemeClr val="dk1"/>
                </a:solidFill>
                <a:latin typeface="Calibri"/>
                <a:ea typeface="Calibri"/>
                <a:cs typeface="Calibri"/>
                <a:sym typeface="Calibri"/>
              </a:endParaRPr>
            </a:p>
            <a:p>
              <a:pPr indent="-139700" lvl="1" marL="114300" marR="0" rtl="0" algn="l">
                <a:lnSpc>
                  <a:spcPct val="90000"/>
                </a:lnSpc>
                <a:spcBef>
                  <a:spcPts val="200"/>
                </a:spcBef>
                <a:spcAft>
                  <a:spcPts val="0"/>
                </a:spcAft>
                <a:buClr>
                  <a:schemeClr val="dk1"/>
                </a:buClr>
                <a:buSzPts val="1600"/>
                <a:buFont typeface="Arial"/>
                <a:buChar char="●"/>
              </a:pPr>
              <a:r>
                <a:rPr b="0" i="0" lang="en-GB" sz="1600" u="none" cap="none" strike="noStrike">
                  <a:solidFill>
                    <a:schemeClr val="dk1"/>
                  </a:solidFill>
                  <a:latin typeface="Calibri"/>
                  <a:ea typeface="Calibri"/>
                  <a:cs typeface="Calibri"/>
                  <a:sym typeface="Calibri"/>
                </a:rPr>
                <a:t>Referential integrity is ensured through foreign keys between fact and dimension tables.</a:t>
              </a:r>
              <a:endParaRPr b="0" i="0" sz="1600" u="none" cap="none" strike="noStrike">
                <a:solidFill>
                  <a:schemeClr val="dk1"/>
                </a:solidFill>
                <a:latin typeface="Calibri"/>
                <a:ea typeface="Calibri"/>
                <a:cs typeface="Calibri"/>
                <a:sym typeface="Calibri"/>
              </a:endParaRPr>
            </a:p>
            <a:p>
              <a:pPr indent="-38100" lvl="1" marL="114300" marR="0" rtl="0" algn="l">
                <a:lnSpc>
                  <a:spcPct val="90000"/>
                </a:lnSpc>
                <a:spcBef>
                  <a:spcPts val="200"/>
                </a:spcBef>
                <a:spcAft>
                  <a:spcPts val="0"/>
                </a:spcAft>
                <a:buClr>
                  <a:schemeClr val="dk1"/>
                </a:buClr>
                <a:buSzPts val="1200"/>
                <a:buFont typeface="Calibri"/>
                <a:buNone/>
              </a:pPr>
              <a:r>
                <a:t/>
              </a:r>
              <a:endParaRPr b="0" i="0" sz="1200" u="none" cap="none" strike="noStrike">
                <a:solidFill>
                  <a:schemeClr val="dk1"/>
                </a:solidFill>
                <a:latin typeface="Calibri"/>
                <a:ea typeface="Calibri"/>
                <a:cs typeface="Calibri"/>
                <a:sym typeface="Calibri"/>
              </a:endParaRPr>
            </a:p>
            <a:p>
              <a:pPr indent="-38100" lvl="1" marL="139700" marR="0" rtl="0" algn="l">
                <a:lnSpc>
                  <a:spcPct val="90000"/>
                </a:lnSpc>
                <a:spcBef>
                  <a:spcPts val="200"/>
                </a:spcBef>
                <a:spcAft>
                  <a:spcPts val="0"/>
                </a:spcAft>
                <a:buClr>
                  <a:schemeClr val="dk1"/>
                </a:buClr>
                <a:buSzPts val="1500"/>
                <a:buFont typeface="Calibri"/>
                <a:buNone/>
              </a:pPr>
              <a:r>
                <a:t/>
              </a:r>
              <a:endParaRPr b="0" i="0" sz="1500" u="none" cap="none" strike="noStrike">
                <a:solidFill>
                  <a:schemeClr val="dk1"/>
                </a:solidFill>
                <a:latin typeface="Calibri"/>
                <a:ea typeface="Calibri"/>
                <a:cs typeface="Calibri"/>
                <a:sym typeface="Calibri"/>
              </a:endParaRPr>
            </a:p>
          </p:txBody>
        </p:sp>
      </p:grpSp>
      <p:pic>
        <p:nvPicPr>
          <p:cNvPr id="306" name="Google Shape;306;p37"/>
          <p:cNvPicPr preferRelativeResize="0"/>
          <p:nvPr/>
        </p:nvPicPr>
        <p:blipFill rotWithShape="1">
          <a:blip r:embed="rId4">
            <a:alphaModFix/>
          </a:blip>
          <a:srcRect b="0" l="0" r="0" t="0"/>
          <a:stretch/>
        </p:blipFill>
        <p:spPr>
          <a:xfrm>
            <a:off x="0" y="2761700"/>
            <a:ext cx="4618502" cy="2381800"/>
          </a:xfrm>
          <a:prstGeom prst="rect">
            <a:avLst/>
          </a:prstGeom>
          <a:noFill/>
          <a:ln>
            <a:noFill/>
          </a:ln>
        </p:spPr>
      </p:pic>
      <p:pic>
        <p:nvPicPr>
          <p:cNvPr id="307" name="Google Shape;307;p37"/>
          <p:cNvPicPr preferRelativeResize="0"/>
          <p:nvPr/>
        </p:nvPicPr>
        <p:blipFill rotWithShape="1">
          <a:blip r:embed="rId5">
            <a:alphaModFix/>
          </a:blip>
          <a:srcRect b="0" l="0" r="0" t="0"/>
          <a:stretch/>
        </p:blipFill>
        <p:spPr>
          <a:xfrm>
            <a:off x="4618500" y="2761700"/>
            <a:ext cx="4525499" cy="2381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0" name="Shape 110"/>
        <p:cNvGrpSpPr/>
        <p:nvPr/>
      </p:nvGrpSpPr>
      <p:grpSpPr>
        <a:xfrm>
          <a:off x="0" y="0"/>
          <a:ext cx="0" cy="0"/>
          <a:chOff x="0" y="0"/>
          <a:chExt cx="0" cy="0"/>
        </a:xfrm>
      </p:grpSpPr>
      <p:sp>
        <p:nvSpPr>
          <p:cNvPr id="111" name="Google Shape;111;p20"/>
          <p:cNvSpPr/>
          <p:nvPr/>
        </p:nvSpPr>
        <p:spPr>
          <a:xfrm>
            <a:off x="8630464" y="165354"/>
            <a:ext cx="278130" cy="148590"/>
          </a:xfrm>
          <a:custGeom>
            <a:rect b="b" l="l" r="r" t="t"/>
            <a:pathLst>
              <a:path extrusionOk="0" h="297180" w="556259">
                <a:moveTo>
                  <a:pt x="381" y="297177"/>
                </a:moveTo>
                <a:lnTo>
                  <a:pt x="0" y="297177"/>
                </a:lnTo>
                <a:lnTo>
                  <a:pt x="0" y="222883"/>
                </a:lnTo>
                <a:lnTo>
                  <a:pt x="95757" y="148843"/>
                </a:lnTo>
                <a:lnTo>
                  <a:pt x="0" y="74548"/>
                </a:lnTo>
                <a:lnTo>
                  <a:pt x="0" y="0"/>
                </a:lnTo>
                <a:lnTo>
                  <a:pt x="191769" y="148589"/>
                </a:lnTo>
                <a:lnTo>
                  <a:pt x="381" y="297177"/>
                </a:lnTo>
                <a:close/>
              </a:path>
              <a:path extrusionOk="0" h="297180" w="556259">
                <a:moveTo>
                  <a:pt x="182626" y="297177"/>
                </a:moveTo>
                <a:lnTo>
                  <a:pt x="182244" y="297177"/>
                </a:lnTo>
                <a:lnTo>
                  <a:pt x="182244" y="222883"/>
                </a:lnTo>
                <a:lnTo>
                  <a:pt x="278001" y="148843"/>
                </a:lnTo>
                <a:lnTo>
                  <a:pt x="182244" y="74548"/>
                </a:lnTo>
                <a:lnTo>
                  <a:pt x="182244" y="0"/>
                </a:lnTo>
                <a:lnTo>
                  <a:pt x="374012" y="148589"/>
                </a:lnTo>
                <a:lnTo>
                  <a:pt x="182626" y="297177"/>
                </a:lnTo>
                <a:close/>
              </a:path>
              <a:path extrusionOk="0" h="297180" w="556259">
                <a:moveTo>
                  <a:pt x="364997" y="297177"/>
                </a:moveTo>
                <a:lnTo>
                  <a:pt x="364615" y="297177"/>
                </a:lnTo>
                <a:lnTo>
                  <a:pt x="364615" y="222883"/>
                </a:lnTo>
                <a:lnTo>
                  <a:pt x="460372" y="148843"/>
                </a:lnTo>
                <a:lnTo>
                  <a:pt x="364615" y="74548"/>
                </a:lnTo>
                <a:lnTo>
                  <a:pt x="364615" y="0"/>
                </a:lnTo>
                <a:lnTo>
                  <a:pt x="556048" y="148329"/>
                </a:lnTo>
                <a:lnTo>
                  <a:pt x="556048" y="148849"/>
                </a:lnTo>
                <a:lnTo>
                  <a:pt x="364997" y="297177"/>
                </a:lnTo>
                <a:close/>
              </a:path>
            </a:pathLst>
          </a:custGeom>
          <a:solidFill>
            <a:srgbClr val="0E3F6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112" name="Google Shape;112;p20"/>
          <p:cNvGrpSpPr/>
          <p:nvPr/>
        </p:nvGrpSpPr>
        <p:grpSpPr>
          <a:xfrm>
            <a:off x="0" y="0"/>
            <a:ext cx="3324796" cy="6429374"/>
            <a:chOff x="0" y="0"/>
            <a:chExt cx="6649591" cy="10286999"/>
          </a:xfrm>
        </p:grpSpPr>
        <p:pic>
          <p:nvPicPr>
            <p:cNvPr id="113" name="Google Shape;113;p20"/>
            <p:cNvPicPr preferRelativeResize="0"/>
            <p:nvPr/>
          </p:nvPicPr>
          <p:blipFill rotWithShape="1">
            <a:blip r:embed="rId3">
              <a:alphaModFix/>
            </a:blip>
            <a:srcRect b="0" l="0" r="0" t="0"/>
            <a:stretch/>
          </p:blipFill>
          <p:spPr>
            <a:xfrm>
              <a:off x="0" y="0"/>
              <a:ext cx="6248399" cy="10286999"/>
            </a:xfrm>
            <a:prstGeom prst="rect">
              <a:avLst/>
            </a:prstGeom>
            <a:noFill/>
            <a:ln>
              <a:noFill/>
            </a:ln>
          </p:spPr>
        </p:pic>
        <p:pic>
          <p:nvPicPr>
            <p:cNvPr id="114" name="Google Shape;114;p20"/>
            <p:cNvPicPr preferRelativeResize="0"/>
            <p:nvPr/>
          </p:nvPicPr>
          <p:blipFill rotWithShape="1">
            <a:blip r:embed="rId4">
              <a:alphaModFix/>
            </a:blip>
            <a:srcRect b="0" l="0" r="0" t="0"/>
            <a:stretch/>
          </p:blipFill>
          <p:spPr>
            <a:xfrm>
              <a:off x="5839967" y="0"/>
              <a:ext cx="809624" cy="10286999"/>
            </a:xfrm>
            <a:prstGeom prst="rect">
              <a:avLst/>
            </a:prstGeom>
            <a:noFill/>
            <a:ln>
              <a:noFill/>
            </a:ln>
          </p:spPr>
        </p:pic>
      </p:grpSp>
      <p:sp>
        <p:nvSpPr>
          <p:cNvPr id="115" name="Google Shape;115;p20"/>
          <p:cNvSpPr txBox="1"/>
          <p:nvPr>
            <p:ph type="title"/>
          </p:nvPr>
        </p:nvSpPr>
        <p:spPr>
          <a:xfrm>
            <a:off x="3569100" y="139335"/>
            <a:ext cx="2217600" cy="3144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1" lang="en-GB" sz="2000">
                <a:latin typeface="Trebuchet MS"/>
                <a:ea typeface="Trebuchet MS"/>
                <a:cs typeface="Trebuchet MS"/>
                <a:sym typeface="Trebuchet MS"/>
              </a:rPr>
              <a:t>Project Overview</a:t>
            </a:r>
            <a:endParaRPr sz="2000">
              <a:latin typeface="Trebuchet MS"/>
              <a:ea typeface="Trebuchet MS"/>
              <a:cs typeface="Trebuchet MS"/>
              <a:sym typeface="Trebuchet MS"/>
            </a:endParaRPr>
          </a:p>
        </p:txBody>
      </p:sp>
      <p:sp>
        <p:nvSpPr>
          <p:cNvPr id="116" name="Google Shape;116;p20"/>
          <p:cNvSpPr txBox="1"/>
          <p:nvPr/>
        </p:nvSpPr>
        <p:spPr>
          <a:xfrm flipH="1">
            <a:off x="3569100" y="469050"/>
            <a:ext cx="5306700" cy="209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1300">
                <a:solidFill>
                  <a:schemeClr val="dk1"/>
                </a:solidFill>
              </a:rPr>
              <a:t>Objective:</a:t>
            </a:r>
            <a:endParaRPr b="1" sz="13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GB" sz="1300">
                <a:solidFill>
                  <a:schemeClr val="dk1"/>
                </a:solidFill>
              </a:rPr>
              <a:t>This project aims to develop a machine learning application that leverages Kaggle datasets to predict outcomes using various machine learning models. The application will utilize SQL Server for data storage and processing, Power BI for data visualization and analysis, and Flask for web application development.</a:t>
            </a:r>
            <a:endParaRPr sz="1300">
              <a:solidFill>
                <a:schemeClr val="dk1"/>
              </a:solidFill>
            </a:endParaRPr>
          </a:p>
        </p:txBody>
      </p:sp>
      <p:sp>
        <p:nvSpPr>
          <p:cNvPr id="117" name="Google Shape;117;p20"/>
          <p:cNvSpPr txBox="1"/>
          <p:nvPr/>
        </p:nvSpPr>
        <p:spPr>
          <a:xfrm>
            <a:off x="3313175" y="2131300"/>
            <a:ext cx="5954400" cy="345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en-GB" sz="1300">
                <a:solidFill>
                  <a:schemeClr val="dk1"/>
                </a:solidFill>
              </a:rPr>
              <a:t>     Approach:</a:t>
            </a:r>
            <a:endParaRPr b="1" sz="1300">
              <a:solidFill>
                <a:schemeClr val="dk1"/>
              </a:solidFill>
            </a:endParaRPr>
          </a:p>
          <a:p>
            <a:pPr indent="-311150" lvl="0" marL="457200" rtl="0" algn="l">
              <a:lnSpc>
                <a:spcPct val="115000"/>
              </a:lnSpc>
              <a:spcBef>
                <a:spcPts val="1200"/>
              </a:spcBef>
              <a:spcAft>
                <a:spcPts val="0"/>
              </a:spcAft>
              <a:buClr>
                <a:schemeClr val="dk1"/>
              </a:buClr>
              <a:buSzPts val="1300"/>
              <a:buAutoNum type="arabicPeriod"/>
            </a:pPr>
            <a:r>
              <a:rPr b="1" lang="en-GB" sz="1300">
                <a:solidFill>
                  <a:schemeClr val="dk1"/>
                </a:solidFill>
              </a:rPr>
              <a:t>Data Acquisition:</a:t>
            </a:r>
            <a:r>
              <a:rPr lang="en-GB" sz="1300">
                <a:solidFill>
                  <a:schemeClr val="dk1"/>
                </a:solidFill>
              </a:rPr>
              <a:t> Gather and prepare relevant data from Kaggle.</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Data Storage:</a:t>
            </a:r>
            <a:r>
              <a:rPr lang="en-GB" sz="1300">
                <a:solidFill>
                  <a:schemeClr val="dk1"/>
                </a:solidFill>
              </a:rPr>
              <a:t> Store the cleaned data in a SQL Server database.</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Data warehousing:</a:t>
            </a:r>
            <a:r>
              <a:rPr lang="en-GB" sz="1300">
                <a:solidFill>
                  <a:schemeClr val="dk1"/>
                </a:solidFill>
              </a:rPr>
              <a:t>Create data warehouse in SQL server.</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ETL process:</a:t>
            </a:r>
            <a:r>
              <a:rPr lang="en-GB" sz="1300">
                <a:solidFill>
                  <a:schemeClr val="dk1"/>
                </a:solidFill>
              </a:rPr>
              <a:t> Extract data from traditional database ,applying transformations to it and loading in datawarehouse.</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Model Development:</a:t>
            </a:r>
            <a:r>
              <a:rPr lang="en-GB" sz="1300">
                <a:solidFill>
                  <a:schemeClr val="dk1"/>
                </a:solidFill>
              </a:rPr>
              <a:t> Select and train appropriate machine learning algorithms.</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Prediction and Visualization:</a:t>
            </a:r>
            <a:r>
              <a:rPr lang="en-GB" sz="1300">
                <a:solidFill>
                  <a:schemeClr val="dk1"/>
                </a:solidFill>
              </a:rPr>
              <a:t> Use the trained model to make predictions.</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Power BI :</a:t>
            </a:r>
            <a:r>
              <a:rPr lang="en-GB" sz="1300">
                <a:solidFill>
                  <a:schemeClr val="dk1"/>
                </a:solidFill>
              </a:rPr>
              <a:t> </a:t>
            </a:r>
            <a:r>
              <a:rPr lang="en-GB" sz="1300">
                <a:solidFill>
                  <a:schemeClr val="dk1"/>
                </a:solidFill>
              </a:rPr>
              <a:t>visualize the results using Power BI.</a:t>
            </a:r>
            <a:endParaRPr sz="1300">
              <a:solidFill>
                <a:schemeClr val="dk1"/>
              </a:solidFill>
            </a:endParaRPr>
          </a:p>
          <a:p>
            <a:pPr indent="-311150" lvl="0" marL="457200" rtl="0" algn="l">
              <a:lnSpc>
                <a:spcPct val="115000"/>
              </a:lnSpc>
              <a:spcBef>
                <a:spcPts val="0"/>
              </a:spcBef>
              <a:spcAft>
                <a:spcPts val="0"/>
              </a:spcAft>
              <a:buClr>
                <a:schemeClr val="dk1"/>
              </a:buClr>
              <a:buSzPts val="1300"/>
              <a:buAutoNum type="arabicPeriod"/>
            </a:pPr>
            <a:r>
              <a:rPr b="1" lang="en-GB" sz="1300">
                <a:solidFill>
                  <a:schemeClr val="dk1"/>
                </a:solidFill>
              </a:rPr>
              <a:t>Deployment:</a:t>
            </a:r>
            <a:r>
              <a:rPr lang="en-GB" sz="1300">
                <a:solidFill>
                  <a:schemeClr val="dk1"/>
                </a:solidFill>
              </a:rPr>
              <a:t> Deploy the web application to a suitable environment.</a:t>
            </a:r>
            <a:endParaRPr sz="1300">
              <a:solidFill>
                <a:schemeClr val="dk1"/>
              </a:solidFill>
            </a:endParaRPr>
          </a:p>
          <a:p>
            <a:pPr indent="0" lvl="0" marL="0" rtl="0" algn="l">
              <a:spcBef>
                <a:spcPts val="1200"/>
              </a:spcBef>
              <a:spcAft>
                <a:spcPts val="0"/>
              </a:spcAft>
              <a:buNone/>
            </a:pPr>
            <a:r>
              <a:t/>
            </a:r>
            <a:endParaRPr sz="1300">
              <a:solidFill>
                <a:srgbClr val="0E3F66"/>
              </a:solidFill>
              <a:latin typeface="Lucida Sans"/>
              <a:ea typeface="Lucida Sans"/>
              <a:cs typeface="Lucida Sans"/>
              <a:sym typeface="Lucida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1" name="Shape 311"/>
        <p:cNvGrpSpPr/>
        <p:nvPr/>
      </p:nvGrpSpPr>
      <p:grpSpPr>
        <a:xfrm>
          <a:off x="0" y="0"/>
          <a:ext cx="0" cy="0"/>
          <a:chOff x="0" y="0"/>
          <a:chExt cx="0" cy="0"/>
        </a:xfrm>
      </p:grpSpPr>
      <p:pic>
        <p:nvPicPr>
          <p:cNvPr id="312" name="Google Shape;312;p38"/>
          <p:cNvPicPr preferRelativeResize="0"/>
          <p:nvPr/>
        </p:nvPicPr>
        <p:blipFill rotWithShape="1">
          <a:blip r:embed="rId3">
            <a:alphaModFix/>
          </a:blip>
          <a:srcRect b="0" l="0" r="0" t="0"/>
          <a:stretch/>
        </p:blipFill>
        <p:spPr>
          <a:xfrm>
            <a:off x="0" y="177803"/>
            <a:ext cx="9144000" cy="481012"/>
          </a:xfrm>
          <a:prstGeom prst="rect">
            <a:avLst/>
          </a:prstGeom>
          <a:noFill/>
          <a:ln>
            <a:noFill/>
          </a:ln>
        </p:spPr>
      </p:pic>
      <p:sp>
        <p:nvSpPr>
          <p:cNvPr id="313" name="Google Shape;313;p38"/>
          <p:cNvSpPr txBox="1"/>
          <p:nvPr>
            <p:ph type="title"/>
          </p:nvPr>
        </p:nvSpPr>
        <p:spPr>
          <a:xfrm>
            <a:off x="3009900" y="285790"/>
            <a:ext cx="3733800" cy="558550"/>
          </a:xfrm>
          <a:prstGeom prst="rect">
            <a:avLst/>
          </a:prstGeom>
          <a:noFill/>
          <a:ln>
            <a:noFill/>
          </a:ln>
        </p:spPr>
        <p:txBody>
          <a:bodyPr anchorCtr="0" anchor="t" bIns="0" lIns="0" spcFirstLastPara="1" rIns="0" wrap="square" tIns="5725">
            <a:spAutoFit/>
          </a:bodyPr>
          <a:lstStyle/>
          <a:p>
            <a:pPr indent="0" lvl="0" marL="0" rtl="0" algn="l">
              <a:lnSpc>
                <a:spcPct val="115000"/>
              </a:lnSpc>
              <a:spcBef>
                <a:spcPts val="0"/>
              </a:spcBef>
              <a:spcAft>
                <a:spcPts val="0"/>
              </a:spcAft>
              <a:buNone/>
            </a:pPr>
            <a:r>
              <a:rPr b="1" lang="en-GB" sz="1400">
                <a:solidFill>
                  <a:srgbClr val="000000"/>
                </a:solidFill>
                <a:latin typeface="Arial"/>
                <a:ea typeface="Arial"/>
                <a:cs typeface="Arial"/>
                <a:sym typeface="Arial"/>
              </a:rPr>
              <a:t>3. Incremental Load Mechanism</a:t>
            </a:r>
            <a:br>
              <a:rPr b="1" lang="en-GB" sz="900">
                <a:solidFill>
                  <a:srgbClr val="434343"/>
                </a:solidFill>
                <a:latin typeface="Arial"/>
                <a:ea typeface="Arial"/>
                <a:cs typeface="Arial"/>
                <a:sym typeface="Arial"/>
              </a:rPr>
            </a:br>
            <a:br>
              <a:rPr b="1" lang="en-GB" sz="900">
                <a:solidFill>
                  <a:srgbClr val="434343"/>
                </a:solidFill>
                <a:latin typeface="Arial"/>
                <a:ea typeface="Arial"/>
                <a:cs typeface="Arial"/>
                <a:sym typeface="Arial"/>
              </a:rPr>
            </a:br>
            <a:endParaRPr sz="900">
              <a:latin typeface="Arial"/>
              <a:ea typeface="Arial"/>
              <a:cs typeface="Arial"/>
              <a:sym typeface="Arial"/>
            </a:endParaRPr>
          </a:p>
        </p:txBody>
      </p:sp>
      <p:grpSp>
        <p:nvGrpSpPr>
          <p:cNvPr id="314" name="Google Shape;314;p38"/>
          <p:cNvGrpSpPr/>
          <p:nvPr/>
        </p:nvGrpSpPr>
        <p:grpSpPr>
          <a:xfrm>
            <a:off x="161400" y="1123771"/>
            <a:ext cx="8821200" cy="1938153"/>
            <a:chOff x="-9" y="572692"/>
            <a:chExt cx="17642400" cy="3876305"/>
          </a:xfrm>
        </p:grpSpPr>
        <p:sp>
          <p:nvSpPr>
            <p:cNvPr id="315" name="Google Shape;315;p38"/>
            <p:cNvSpPr/>
            <p:nvPr/>
          </p:nvSpPr>
          <p:spPr>
            <a:xfrm>
              <a:off x="0" y="572692"/>
              <a:ext cx="17642379" cy="92731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6" name="Google Shape;316;p38"/>
            <p:cNvSpPr txBox="1"/>
            <p:nvPr/>
          </p:nvSpPr>
          <p:spPr>
            <a:xfrm>
              <a:off x="45268" y="617960"/>
              <a:ext cx="17551843" cy="836781"/>
            </a:xfrm>
            <a:prstGeom prst="rect">
              <a:avLst/>
            </a:prstGeom>
            <a:noFill/>
            <a:ln>
              <a:noFill/>
            </a:ln>
          </p:spPr>
          <p:txBody>
            <a:bodyPr anchorCtr="0" anchor="ctr" bIns="72400" lIns="72400" spcFirstLastPara="1" rIns="72400" wrap="square" tIns="72400">
              <a:noAutofit/>
            </a:bodyPr>
            <a:lstStyle/>
            <a:p>
              <a:pPr indent="0" lvl="0" marL="0" marR="0" rtl="0" algn="l">
                <a:lnSpc>
                  <a:spcPct val="90000"/>
                </a:lnSpc>
                <a:spcBef>
                  <a:spcPts val="0"/>
                </a:spcBef>
                <a:spcAft>
                  <a:spcPts val="0"/>
                </a:spcAft>
                <a:buClr>
                  <a:schemeClr val="lt1"/>
                </a:buClr>
                <a:buSzPts val="1900"/>
                <a:buFont typeface="Calibri"/>
                <a:buNone/>
              </a:pPr>
              <a:r>
                <a:rPr b="1" lang="en-GB" sz="1900">
                  <a:solidFill>
                    <a:schemeClr val="lt1"/>
                  </a:solidFill>
                  <a:latin typeface="Calibri"/>
                  <a:ea typeface="Calibri"/>
                  <a:cs typeface="Calibri"/>
                  <a:sym typeface="Calibri"/>
                </a:rPr>
                <a:t>Fact Table Incremental Load:</a:t>
              </a:r>
              <a:endParaRPr sz="1900">
                <a:solidFill>
                  <a:schemeClr val="lt1"/>
                </a:solidFill>
                <a:latin typeface="Calibri"/>
                <a:ea typeface="Calibri"/>
                <a:cs typeface="Calibri"/>
                <a:sym typeface="Calibri"/>
              </a:endParaRPr>
            </a:p>
          </p:txBody>
        </p:sp>
        <p:sp>
          <p:nvSpPr>
            <p:cNvPr id="317" name="Google Shape;317;p38"/>
            <p:cNvSpPr/>
            <p:nvPr/>
          </p:nvSpPr>
          <p:spPr>
            <a:xfrm>
              <a:off x="0" y="1799397"/>
              <a:ext cx="17642379" cy="264960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8" name="Google Shape;318;p38"/>
            <p:cNvSpPr txBox="1"/>
            <p:nvPr/>
          </p:nvSpPr>
          <p:spPr>
            <a:xfrm>
              <a:off x="-9" y="1799400"/>
              <a:ext cx="17642400" cy="2432400"/>
            </a:xfrm>
            <a:prstGeom prst="rect">
              <a:avLst/>
            </a:prstGeom>
            <a:noFill/>
            <a:ln>
              <a:noFill/>
            </a:ln>
          </p:spPr>
          <p:txBody>
            <a:bodyPr anchorCtr="0" anchor="t" bIns="15250" lIns="280075" spcFirstLastPara="1" rIns="85350" wrap="square" tIns="15250">
              <a:noAutofit/>
            </a:bodyPr>
            <a:lstStyle/>
            <a:p>
              <a:pPr indent="-127000" lvl="1" marL="114300" marR="0" rtl="0" algn="l">
                <a:lnSpc>
                  <a:spcPct val="90000"/>
                </a:lnSpc>
                <a:spcBef>
                  <a:spcPts val="0"/>
                </a:spcBef>
                <a:spcAft>
                  <a:spcPts val="0"/>
                </a:spcAft>
                <a:buClr>
                  <a:schemeClr val="dk1"/>
                </a:buClr>
                <a:buSzPts val="1400"/>
                <a:buFont typeface="Arial"/>
                <a:buChar char="●"/>
              </a:pPr>
              <a:r>
                <a:rPr b="0" i="0" lang="en-GB" u="none" cap="none" strike="noStrike">
                  <a:solidFill>
                    <a:schemeClr val="dk1"/>
                  </a:solidFill>
                  <a:latin typeface="Calibri"/>
                  <a:ea typeface="Calibri"/>
                  <a:cs typeface="Calibri"/>
                  <a:sym typeface="Calibri"/>
                </a:rPr>
                <a:t>The fact table (factCharges) uses the ChargesID as an auto-incrementing primary key.</a:t>
              </a:r>
              <a:endParaRPr b="0" i="0" u="none" cap="none" strike="noStrike">
                <a:solidFill>
                  <a:schemeClr val="dk1"/>
                </a:solidFill>
                <a:latin typeface="Calibri"/>
                <a:ea typeface="Calibri"/>
                <a:cs typeface="Calibri"/>
                <a:sym typeface="Calibri"/>
              </a:endParaRPr>
            </a:p>
            <a:p>
              <a:pPr indent="-127000" lvl="1" marL="114300" marR="0" rtl="0" algn="l">
                <a:lnSpc>
                  <a:spcPct val="90000"/>
                </a:lnSpc>
                <a:spcBef>
                  <a:spcPts val="200"/>
                </a:spcBef>
                <a:spcAft>
                  <a:spcPts val="0"/>
                </a:spcAft>
                <a:buClr>
                  <a:schemeClr val="dk1"/>
                </a:buClr>
                <a:buSzPts val="1400"/>
                <a:buFont typeface="Arial"/>
                <a:buChar char="●"/>
              </a:pPr>
              <a:r>
                <a:rPr b="0" i="0" lang="en-GB" u="none" cap="none" strike="noStrike">
                  <a:solidFill>
                    <a:schemeClr val="dk1"/>
                  </a:solidFill>
                  <a:latin typeface="Calibri"/>
                  <a:ea typeface="Calibri"/>
                  <a:cs typeface="Calibri"/>
                  <a:sym typeface="Calibri"/>
                </a:rPr>
                <a:t>A SQL task retrieves the maximum ChargesID currently loaded in the DWH.</a:t>
              </a:r>
              <a:endParaRPr sz="900"/>
            </a:p>
            <a:p>
              <a:pPr indent="-127000" lvl="1" marL="114300" marR="0" rtl="0" algn="l">
                <a:lnSpc>
                  <a:spcPct val="90000"/>
                </a:lnSpc>
                <a:spcBef>
                  <a:spcPts val="200"/>
                </a:spcBef>
                <a:spcAft>
                  <a:spcPts val="0"/>
                </a:spcAft>
                <a:buClr>
                  <a:schemeClr val="dk1"/>
                </a:buClr>
                <a:buSzPts val="1400"/>
                <a:buFont typeface="Arial"/>
                <a:buChar char="●"/>
              </a:pPr>
              <a:r>
                <a:rPr b="0" i="0" lang="en-GB" u="none" cap="none" strike="noStrike">
                  <a:solidFill>
                    <a:schemeClr val="dk1"/>
                  </a:solidFill>
                  <a:latin typeface="Calibri"/>
                  <a:ea typeface="Calibri"/>
                  <a:cs typeface="Calibri"/>
                  <a:sym typeface="Calibri"/>
                </a:rPr>
                <a:t>A SQL query filters the source data to include only new records with ChargesID greater than the retrieved maximum.</a:t>
              </a:r>
              <a:endParaRPr sz="900"/>
            </a:p>
            <a:p>
              <a:pPr indent="-127000" lvl="1" marL="114300" marR="0" rtl="0" algn="l">
                <a:lnSpc>
                  <a:spcPct val="90000"/>
                </a:lnSpc>
                <a:spcBef>
                  <a:spcPts val="200"/>
                </a:spcBef>
                <a:spcAft>
                  <a:spcPts val="0"/>
                </a:spcAft>
                <a:buClr>
                  <a:schemeClr val="dk1"/>
                </a:buClr>
                <a:buSzPts val="1400"/>
                <a:buFont typeface="Arial"/>
                <a:buChar char="●"/>
              </a:pPr>
              <a:r>
                <a:rPr b="0" i="0" lang="en-GB" u="none" cap="none" strike="noStrike">
                  <a:solidFill>
                    <a:schemeClr val="dk1"/>
                  </a:solidFill>
                  <a:latin typeface="Calibri"/>
                  <a:ea typeface="Calibri"/>
                  <a:cs typeface="Calibri"/>
                  <a:sym typeface="Calibri"/>
                </a:rPr>
                <a:t>This method ensures that only new transactions are inserted into the fact table during the ETL process.</a:t>
              </a:r>
              <a:endParaRPr sz="900"/>
            </a:p>
            <a:p>
              <a:pPr indent="-50800" lvl="1" marL="139700" marR="0" rtl="0" algn="l">
                <a:lnSpc>
                  <a:spcPct val="90000"/>
                </a:lnSpc>
                <a:spcBef>
                  <a:spcPts val="20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a:p>
              <a:pPr indent="-38100" lvl="1" marL="139700" marR="0" rtl="0" algn="l">
                <a:lnSpc>
                  <a:spcPct val="90000"/>
                </a:lnSpc>
                <a:spcBef>
                  <a:spcPts val="300"/>
                </a:spcBef>
                <a:spcAft>
                  <a:spcPts val="0"/>
                </a:spcAft>
                <a:buClr>
                  <a:schemeClr val="dk1"/>
                </a:buClr>
                <a:buSzPts val="1500"/>
                <a:buFont typeface="Calibri"/>
                <a:buNone/>
              </a:pPr>
              <a:r>
                <a:t/>
              </a:r>
              <a:endParaRPr b="0" i="0" sz="1500" u="none" cap="none" strike="noStrike">
                <a:solidFill>
                  <a:schemeClr val="dk1"/>
                </a:solidFill>
                <a:latin typeface="Calibri"/>
                <a:ea typeface="Calibri"/>
                <a:cs typeface="Calibri"/>
                <a:sym typeface="Calibri"/>
              </a:endParaRPr>
            </a:p>
          </p:txBody>
        </p:sp>
      </p:grpSp>
      <p:sp>
        <p:nvSpPr>
          <p:cNvPr id="319" name="Google Shape;319;p38"/>
          <p:cNvSpPr txBox="1"/>
          <p:nvPr/>
        </p:nvSpPr>
        <p:spPr>
          <a:xfrm>
            <a:off x="348138" y="702925"/>
            <a:ext cx="8787000" cy="5850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300">
                <a:solidFill>
                  <a:schemeClr val="dk1"/>
                </a:solidFill>
                <a:latin typeface="Arial"/>
                <a:ea typeface="Arial"/>
                <a:cs typeface="Arial"/>
                <a:sym typeface="Arial"/>
              </a:rPr>
              <a:t>The incremental load process ensures that only new or changed records are loaded into the Data Warehouse, which improves performance and reduces data redundancy.</a:t>
            </a:r>
            <a:endParaRPr sz="1100"/>
          </a:p>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pic>
        <p:nvPicPr>
          <p:cNvPr id="320" name="Google Shape;320;p38"/>
          <p:cNvPicPr preferRelativeResize="0"/>
          <p:nvPr/>
        </p:nvPicPr>
        <p:blipFill>
          <a:blip r:embed="rId4">
            <a:alphaModFix/>
          </a:blip>
          <a:stretch>
            <a:fillRect/>
          </a:stretch>
        </p:blipFill>
        <p:spPr>
          <a:xfrm>
            <a:off x="0" y="2953375"/>
            <a:ext cx="5029725" cy="2190125"/>
          </a:xfrm>
          <a:prstGeom prst="rect">
            <a:avLst/>
          </a:prstGeom>
          <a:noFill/>
          <a:ln>
            <a:noFill/>
          </a:ln>
        </p:spPr>
      </p:pic>
      <p:pic>
        <p:nvPicPr>
          <p:cNvPr id="321" name="Google Shape;321;p38"/>
          <p:cNvPicPr preferRelativeResize="0"/>
          <p:nvPr/>
        </p:nvPicPr>
        <p:blipFill>
          <a:blip r:embed="rId5">
            <a:alphaModFix/>
          </a:blip>
          <a:stretch>
            <a:fillRect/>
          </a:stretch>
        </p:blipFill>
        <p:spPr>
          <a:xfrm>
            <a:off x="4919775" y="2953375"/>
            <a:ext cx="4744025" cy="2190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5" name="Shape 325"/>
        <p:cNvGrpSpPr/>
        <p:nvPr/>
      </p:nvGrpSpPr>
      <p:grpSpPr>
        <a:xfrm>
          <a:off x="0" y="0"/>
          <a:ext cx="0" cy="0"/>
          <a:chOff x="0" y="0"/>
          <a:chExt cx="0" cy="0"/>
        </a:xfrm>
      </p:grpSpPr>
      <p:pic>
        <p:nvPicPr>
          <p:cNvPr id="326" name="Google Shape;326;p39"/>
          <p:cNvPicPr preferRelativeResize="0"/>
          <p:nvPr/>
        </p:nvPicPr>
        <p:blipFill rotWithShape="1">
          <a:blip r:embed="rId3">
            <a:alphaModFix/>
          </a:blip>
          <a:srcRect b="0" l="0" r="0" t="0"/>
          <a:stretch/>
        </p:blipFill>
        <p:spPr>
          <a:xfrm>
            <a:off x="0" y="3"/>
            <a:ext cx="9143998" cy="481012"/>
          </a:xfrm>
          <a:prstGeom prst="rect">
            <a:avLst/>
          </a:prstGeom>
          <a:noFill/>
          <a:ln>
            <a:noFill/>
          </a:ln>
        </p:spPr>
      </p:pic>
      <p:sp>
        <p:nvSpPr>
          <p:cNvPr id="327" name="Google Shape;327;p39"/>
          <p:cNvSpPr txBox="1"/>
          <p:nvPr>
            <p:ph type="title"/>
          </p:nvPr>
        </p:nvSpPr>
        <p:spPr>
          <a:xfrm>
            <a:off x="3333750" y="117750"/>
            <a:ext cx="3626100" cy="551400"/>
          </a:xfrm>
          <a:prstGeom prst="rect">
            <a:avLst/>
          </a:prstGeom>
          <a:noFill/>
          <a:ln>
            <a:noFill/>
          </a:ln>
        </p:spPr>
        <p:txBody>
          <a:bodyPr anchorCtr="0" anchor="t" bIns="0" lIns="0" spcFirstLastPara="1" rIns="0" wrap="square" tIns="5725">
            <a:spAutoFit/>
          </a:bodyPr>
          <a:lstStyle/>
          <a:p>
            <a:pPr indent="0" lvl="0" marL="0" rtl="0" algn="l">
              <a:lnSpc>
                <a:spcPct val="115000"/>
              </a:lnSpc>
              <a:spcBef>
                <a:spcPts val="0"/>
              </a:spcBef>
              <a:spcAft>
                <a:spcPts val="0"/>
              </a:spcAft>
              <a:buNone/>
            </a:pPr>
            <a:r>
              <a:rPr b="1" lang="en-GB" sz="1400">
                <a:solidFill>
                  <a:srgbClr val="000000"/>
                </a:solidFill>
                <a:latin typeface="Arial"/>
                <a:ea typeface="Arial"/>
                <a:cs typeface="Arial"/>
                <a:sym typeface="Arial"/>
              </a:rPr>
              <a:t>3. Incremental Load Mechanism</a:t>
            </a:r>
            <a:br>
              <a:rPr b="1" lang="en-GB" sz="900">
                <a:solidFill>
                  <a:srgbClr val="434343"/>
                </a:solidFill>
                <a:latin typeface="Arial"/>
                <a:ea typeface="Arial"/>
                <a:cs typeface="Arial"/>
                <a:sym typeface="Arial"/>
              </a:rPr>
            </a:br>
            <a:br>
              <a:rPr b="1" lang="en-GB" sz="900">
                <a:solidFill>
                  <a:srgbClr val="434343"/>
                </a:solidFill>
                <a:latin typeface="Arial"/>
                <a:ea typeface="Arial"/>
                <a:cs typeface="Arial"/>
                <a:sym typeface="Arial"/>
              </a:rPr>
            </a:br>
            <a:endParaRPr sz="900">
              <a:latin typeface="Arial"/>
              <a:ea typeface="Arial"/>
              <a:cs typeface="Arial"/>
              <a:sym typeface="Arial"/>
            </a:endParaRPr>
          </a:p>
        </p:txBody>
      </p:sp>
      <p:grpSp>
        <p:nvGrpSpPr>
          <p:cNvPr id="328" name="Google Shape;328;p39"/>
          <p:cNvGrpSpPr/>
          <p:nvPr/>
        </p:nvGrpSpPr>
        <p:grpSpPr>
          <a:xfrm>
            <a:off x="161404" y="536147"/>
            <a:ext cx="8832525" cy="2173060"/>
            <a:chOff x="0" y="-947007"/>
            <a:chExt cx="17665050" cy="4346120"/>
          </a:xfrm>
        </p:grpSpPr>
        <p:sp>
          <p:nvSpPr>
            <p:cNvPr id="329" name="Google Shape;329;p39"/>
            <p:cNvSpPr/>
            <p:nvPr/>
          </p:nvSpPr>
          <p:spPr>
            <a:xfrm>
              <a:off x="0" y="-947000"/>
              <a:ext cx="17642400" cy="9273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0" name="Google Shape;330;p39"/>
            <p:cNvSpPr txBox="1"/>
            <p:nvPr/>
          </p:nvSpPr>
          <p:spPr>
            <a:xfrm>
              <a:off x="45268" y="-947007"/>
              <a:ext cx="17551800" cy="836700"/>
            </a:xfrm>
            <a:prstGeom prst="rect">
              <a:avLst/>
            </a:prstGeom>
            <a:noFill/>
            <a:ln>
              <a:noFill/>
            </a:ln>
          </p:spPr>
          <p:txBody>
            <a:bodyPr anchorCtr="0" anchor="ctr" bIns="72400" lIns="72400" spcFirstLastPara="1" rIns="72400" wrap="square" tIns="72400">
              <a:noAutofit/>
            </a:bodyPr>
            <a:lstStyle/>
            <a:p>
              <a:pPr indent="0" lvl="0" marL="0" marR="0" rtl="0" algn="l">
                <a:lnSpc>
                  <a:spcPct val="90000"/>
                </a:lnSpc>
                <a:spcBef>
                  <a:spcPts val="0"/>
                </a:spcBef>
                <a:spcAft>
                  <a:spcPts val="0"/>
                </a:spcAft>
                <a:buClr>
                  <a:schemeClr val="lt1"/>
                </a:buClr>
                <a:buSzPts val="1900"/>
                <a:buFont typeface="Calibri"/>
                <a:buNone/>
              </a:pPr>
              <a:r>
                <a:rPr b="1" lang="en-GB" sz="1900">
                  <a:solidFill>
                    <a:schemeClr val="lt1"/>
                  </a:solidFill>
                  <a:latin typeface="Calibri"/>
                  <a:ea typeface="Calibri"/>
                  <a:cs typeface="Calibri"/>
                  <a:sym typeface="Calibri"/>
                </a:rPr>
                <a:t>SCD in Dimension Tables:</a:t>
              </a:r>
              <a:endParaRPr sz="1900">
                <a:solidFill>
                  <a:schemeClr val="lt1"/>
                </a:solidFill>
                <a:latin typeface="Calibri"/>
                <a:ea typeface="Calibri"/>
                <a:cs typeface="Calibri"/>
                <a:sym typeface="Calibri"/>
              </a:endParaRPr>
            </a:p>
          </p:txBody>
        </p:sp>
        <p:sp>
          <p:nvSpPr>
            <p:cNvPr id="331" name="Google Shape;331;p39"/>
            <p:cNvSpPr/>
            <p:nvPr/>
          </p:nvSpPr>
          <p:spPr>
            <a:xfrm>
              <a:off x="0" y="1146953"/>
              <a:ext cx="17642379" cy="225216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32" name="Google Shape;332;p39"/>
            <p:cNvSpPr txBox="1"/>
            <p:nvPr/>
          </p:nvSpPr>
          <p:spPr>
            <a:xfrm>
              <a:off x="22650" y="296503"/>
              <a:ext cx="17642400" cy="2252100"/>
            </a:xfrm>
            <a:prstGeom prst="rect">
              <a:avLst/>
            </a:prstGeom>
            <a:noFill/>
            <a:ln>
              <a:noFill/>
            </a:ln>
          </p:spPr>
          <p:txBody>
            <a:bodyPr anchorCtr="0" anchor="t" bIns="15250" lIns="280075" spcFirstLastPara="1" rIns="85350" wrap="square" tIns="15250">
              <a:noAutofit/>
            </a:bodyPr>
            <a:lstStyle/>
            <a:p>
              <a:pPr indent="-114300" lvl="1" marL="114300" marR="0" rtl="0" algn="l">
                <a:lnSpc>
                  <a:spcPct val="90000"/>
                </a:lnSpc>
                <a:spcBef>
                  <a:spcPts val="0"/>
                </a:spcBef>
                <a:spcAft>
                  <a:spcPts val="0"/>
                </a:spcAft>
                <a:buClr>
                  <a:schemeClr val="dk1"/>
                </a:buClr>
                <a:buSzPts val="1200"/>
                <a:buFont typeface="Arial"/>
                <a:buChar char="●"/>
              </a:pPr>
              <a:r>
                <a:rPr b="0" i="0" lang="en-GB" sz="1200" u="none" cap="none" strike="noStrike">
                  <a:solidFill>
                    <a:schemeClr val="dk1"/>
                  </a:solidFill>
                  <a:latin typeface="Calibri"/>
                  <a:ea typeface="Calibri"/>
                  <a:cs typeface="Calibri"/>
                  <a:sym typeface="Calibri"/>
                </a:rPr>
                <a:t>SCD Type 2 is applied to dimension tables (dimCustomer, dimCity, dimService, dimInternetPlan).</a:t>
              </a:r>
              <a:endParaRPr b="0" i="0" sz="1200" u="none" cap="none" strike="noStrike">
                <a:solidFill>
                  <a:schemeClr val="dk1"/>
                </a:solidFill>
                <a:latin typeface="Calibri"/>
                <a:ea typeface="Calibri"/>
                <a:cs typeface="Calibri"/>
                <a:sym typeface="Calibri"/>
              </a:endParaRPr>
            </a:p>
            <a:p>
              <a:pPr indent="-139700" lvl="1" marL="139700" marR="0" rtl="0" algn="l">
                <a:lnSpc>
                  <a:spcPct val="90000"/>
                </a:lnSpc>
                <a:spcBef>
                  <a:spcPts val="200"/>
                </a:spcBef>
                <a:spcAft>
                  <a:spcPts val="0"/>
                </a:spcAft>
                <a:buClr>
                  <a:schemeClr val="dk1"/>
                </a:buClr>
                <a:buSzPts val="1400"/>
                <a:buFont typeface="Arial"/>
                <a:buChar char="●"/>
              </a:pPr>
              <a:r>
                <a:rPr b="0" i="0" lang="en-GB" sz="1400" u="none" cap="none" strike="noStrike">
                  <a:solidFill>
                    <a:schemeClr val="dk1"/>
                  </a:solidFill>
                  <a:latin typeface="Calibri"/>
                  <a:ea typeface="Calibri"/>
                  <a:cs typeface="Calibri"/>
                  <a:sym typeface="Calibri"/>
                </a:rPr>
                <a:t>Each dimension table has StartDate, EndDate, and IsCurrent columns to manage historical data:</a:t>
              </a:r>
              <a:endParaRPr sz="700"/>
            </a:p>
            <a:p>
              <a:pPr indent="-152400" lvl="2" marL="292100" marR="0" rtl="0" algn="l">
                <a:lnSpc>
                  <a:spcPct val="90000"/>
                </a:lnSpc>
                <a:spcBef>
                  <a:spcPts val="300"/>
                </a:spcBef>
                <a:spcAft>
                  <a:spcPts val="0"/>
                </a:spcAft>
                <a:buClr>
                  <a:schemeClr val="dk1"/>
                </a:buClr>
                <a:buSzPts val="1400"/>
                <a:buFont typeface="Arial"/>
                <a:buChar char="○"/>
              </a:pPr>
              <a:r>
                <a:rPr b="1" i="0" lang="en-GB" sz="1400" u="none" cap="none" strike="noStrike">
                  <a:solidFill>
                    <a:schemeClr val="dk1"/>
                  </a:solidFill>
                  <a:latin typeface="Calibri"/>
                  <a:ea typeface="Calibri"/>
                  <a:cs typeface="Calibri"/>
                  <a:sym typeface="Calibri"/>
                </a:rPr>
                <a:t>New Records:</a:t>
              </a:r>
              <a:r>
                <a:rPr b="0" i="0" lang="en-GB" sz="1400" u="none" cap="none" strike="noStrike">
                  <a:solidFill>
                    <a:schemeClr val="dk1"/>
                  </a:solidFill>
                  <a:latin typeface="Calibri"/>
                  <a:ea typeface="Calibri"/>
                  <a:cs typeface="Calibri"/>
                  <a:sym typeface="Calibri"/>
                </a:rPr>
                <a:t> Inserted with StartDate and IsCurrent = 1.</a:t>
              </a:r>
              <a:endParaRPr sz="700"/>
            </a:p>
            <a:p>
              <a:pPr indent="-139700" lvl="1" marL="139700" marR="0" rtl="0" algn="l">
                <a:lnSpc>
                  <a:spcPct val="90000"/>
                </a:lnSpc>
                <a:spcBef>
                  <a:spcPts val="300"/>
                </a:spcBef>
                <a:spcAft>
                  <a:spcPts val="0"/>
                </a:spcAft>
                <a:buClr>
                  <a:schemeClr val="dk1"/>
                </a:buClr>
                <a:buSzPts val="1400"/>
                <a:buFont typeface="Arial"/>
                <a:buChar char="○"/>
              </a:pPr>
              <a:r>
                <a:rPr b="1" i="0" lang="en-GB" sz="1400" u="none" cap="none" strike="noStrike">
                  <a:solidFill>
                    <a:schemeClr val="dk1"/>
                  </a:solidFill>
                  <a:latin typeface="Calibri"/>
                  <a:ea typeface="Calibri"/>
                  <a:cs typeface="Calibri"/>
                  <a:sym typeface="Calibri"/>
                </a:rPr>
                <a:t>Updated Records:</a:t>
              </a:r>
              <a:r>
                <a:rPr b="0" i="0" lang="en-GB" sz="1400" u="none" cap="none" strike="noStrike">
                  <a:solidFill>
                    <a:schemeClr val="dk1"/>
                  </a:solidFill>
                  <a:latin typeface="Calibri"/>
                  <a:ea typeface="Calibri"/>
                  <a:cs typeface="Calibri"/>
                  <a:sym typeface="Calibri"/>
                </a:rPr>
                <a:t> The old version of the record has its EndDate updated and IsCurrent = 0, and a new record is inserted.</a:t>
              </a:r>
              <a:endParaRPr b="0" i="0" sz="1400" u="none" cap="none" strike="noStrike">
                <a:solidFill>
                  <a:schemeClr val="dk1"/>
                </a:solidFill>
                <a:latin typeface="Calibri"/>
                <a:ea typeface="Calibri"/>
                <a:cs typeface="Calibri"/>
                <a:sym typeface="Calibri"/>
              </a:endParaRPr>
            </a:p>
          </p:txBody>
        </p:sp>
      </p:grpSp>
      <p:pic>
        <p:nvPicPr>
          <p:cNvPr id="333" name="Google Shape;333;p39"/>
          <p:cNvPicPr preferRelativeResize="0"/>
          <p:nvPr/>
        </p:nvPicPr>
        <p:blipFill>
          <a:blip r:embed="rId4">
            <a:alphaModFix/>
          </a:blip>
          <a:stretch>
            <a:fillRect/>
          </a:stretch>
        </p:blipFill>
        <p:spPr>
          <a:xfrm>
            <a:off x="3000650" y="2214600"/>
            <a:ext cx="5993274" cy="2928900"/>
          </a:xfrm>
          <a:prstGeom prst="rect">
            <a:avLst/>
          </a:prstGeom>
          <a:noFill/>
          <a:ln>
            <a:noFill/>
          </a:ln>
        </p:spPr>
      </p:pic>
      <p:pic>
        <p:nvPicPr>
          <p:cNvPr id="334" name="Google Shape;334;p39"/>
          <p:cNvPicPr preferRelativeResize="0"/>
          <p:nvPr/>
        </p:nvPicPr>
        <p:blipFill>
          <a:blip r:embed="rId5">
            <a:alphaModFix/>
          </a:blip>
          <a:stretch>
            <a:fillRect/>
          </a:stretch>
        </p:blipFill>
        <p:spPr>
          <a:xfrm>
            <a:off x="61675" y="2627825"/>
            <a:ext cx="2938975" cy="132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8" name="Shape 338"/>
        <p:cNvGrpSpPr/>
        <p:nvPr/>
      </p:nvGrpSpPr>
      <p:grpSpPr>
        <a:xfrm>
          <a:off x="0" y="0"/>
          <a:ext cx="0" cy="0"/>
          <a:chOff x="0" y="0"/>
          <a:chExt cx="0" cy="0"/>
        </a:xfrm>
      </p:grpSpPr>
      <p:pic>
        <p:nvPicPr>
          <p:cNvPr id="339" name="Google Shape;339;p40"/>
          <p:cNvPicPr preferRelativeResize="0"/>
          <p:nvPr/>
        </p:nvPicPr>
        <p:blipFill rotWithShape="1">
          <a:blip r:embed="rId3">
            <a:alphaModFix/>
          </a:blip>
          <a:srcRect b="0" l="0" r="0" t="0"/>
          <a:stretch/>
        </p:blipFill>
        <p:spPr>
          <a:xfrm>
            <a:off x="0" y="177803"/>
            <a:ext cx="9144000" cy="481012"/>
          </a:xfrm>
          <a:prstGeom prst="rect">
            <a:avLst/>
          </a:prstGeom>
          <a:noFill/>
          <a:ln>
            <a:noFill/>
          </a:ln>
        </p:spPr>
      </p:pic>
      <p:sp>
        <p:nvSpPr>
          <p:cNvPr id="340" name="Google Shape;340;p40"/>
          <p:cNvSpPr txBox="1"/>
          <p:nvPr>
            <p:ph type="title"/>
          </p:nvPr>
        </p:nvSpPr>
        <p:spPr>
          <a:xfrm>
            <a:off x="3581400" y="291826"/>
            <a:ext cx="3733800" cy="717825"/>
          </a:xfrm>
          <a:prstGeom prst="rect">
            <a:avLst/>
          </a:prstGeom>
          <a:noFill/>
          <a:ln>
            <a:noFill/>
          </a:ln>
        </p:spPr>
        <p:txBody>
          <a:bodyPr anchorCtr="0" anchor="t" bIns="0" lIns="0" spcFirstLastPara="1" rIns="0" wrap="square" tIns="5725">
            <a:spAutoFit/>
          </a:bodyPr>
          <a:lstStyle/>
          <a:p>
            <a:pPr indent="0" lvl="0" marL="0" rtl="0" algn="l">
              <a:lnSpc>
                <a:spcPct val="115000"/>
              </a:lnSpc>
              <a:spcBef>
                <a:spcPts val="0"/>
              </a:spcBef>
              <a:spcAft>
                <a:spcPts val="0"/>
              </a:spcAft>
              <a:buNone/>
            </a:pPr>
            <a:r>
              <a:rPr b="1" lang="en-GB" sz="1400">
                <a:solidFill>
                  <a:srgbClr val="000000"/>
                </a:solidFill>
                <a:latin typeface="Arial"/>
                <a:ea typeface="Arial"/>
                <a:cs typeface="Arial"/>
                <a:sym typeface="Arial"/>
              </a:rPr>
              <a:t>4. Tools Used</a:t>
            </a:r>
            <a:br>
              <a:rPr b="1" lang="en-GB" sz="900">
                <a:solidFill>
                  <a:srgbClr val="434343"/>
                </a:solidFill>
                <a:latin typeface="Arial"/>
                <a:ea typeface="Arial"/>
                <a:cs typeface="Arial"/>
                <a:sym typeface="Arial"/>
              </a:rPr>
            </a:br>
            <a:br>
              <a:rPr b="1" lang="en-GB" sz="900">
                <a:solidFill>
                  <a:srgbClr val="434343"/>
                </a:solidFill>
                <a:latin typeface="Arial"/>
                <a:ea typeface="Arial"/>
                <a:cs typeface="Arial"/>
                <a:sym typeface="Arial"/>
              </a:rPr>
            </a:br>
            <a:br>
              <a:rPr b="1" lang="en-GB" sz="900">
                <a:solidFill>
                  <a:srgbClr val="434343"/>
                </a:solidFill>
                <a:latin typeface="Arial"/>
                <a:ea typeface="Arial"/>
                <a:cs typeface="Arial"/>
                <a:sym typeface="Arial"/>
              </a:rPr>
            </a:br>
            <a:endParaRPr sz="900">
              <a:latin typeface="Arial"/>
              <a:ea typeface="Arial"/>
              <a:cs typeface="Arial"/>
              <a:sym typeface="Arial"/>
            </a:endParaRPr>
          </a:p>
        </p:txBody>
      </p:sp>
      <p:grpSp>
        <p:nvGrpSpPr>
          <p:cNvPr id="341" name="Google Shape;341;p40"/>
          <p:cNvGrpSpPr/>
          <p:nvPr/>
        </p:nvGrpSpPr>
        <p:grpSpPr>
          <a:xfrm>
            <a:off x="161404" y="1238254"/>
            <a:ext cx="8821190" cy="1172873"/>
            <a:chOff x="0" y="457207"/>
            <a:chExt cx="17642379" cy="2345746"/>
          </a:xfrm>
        </p:grpSpPr>
        <p:sp>
          <p:nvSpPr>
            <p:cNvPr id="342" name="Google Shape;342;p40"/>
            <p:cNvSpPr/>
            <p:nvPr/>
          </p:nvSpPr>
          <p:spPr>
            <a:xfrm>
              <a:off x="0" y="457207"/>
              <a:ext cx="17642379" cy="92731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3" name="Google Shape;343;p40"/>
            <p:cNvSpPr txBox="1"/>
            <p:nvPr/>
          </p:nvSpPr>
          <p:spPr>
            <a:xfrm>
              <a:off x="45268" y="502475"/>
              <a:ext cx="17551843" cy="836781"/>
            </a:xfrm>
            <a:prstGeom prst="rect">
              <a:avLst/>
            </a:prstGeom>
            <a:noFill/>
            <a:ln>
              <a:noFill/>
            </a:ln>
          </p:spPr>
          <p:txBody>
            <a:bodyPr anchorCtr="0" anchor="ctr" bIns="72400" lIns="72400" spcFirstLastPara="1" rIns="72400" wrap="square" tIns="72400">
              <a:noAutofit/>
            </a:bodyPr>
            <a:lstStyle/>
            <a:p>
              <a:pPr indent="0" lvl="0" marL="0" marR="0" rtl="0" algn="l">
                <a:lnSpc>
                  <a:spcPct val="90000"/>
                </a:lnSpc>
                <a:spcBef>
                  <a:spcPts val="0"/>
                </a:spcBef>
                <a:spcAft>
                  <a:spcPts val="0"/>
                </a:spcAft>
                <a:buClr>
                  <a:schemeClr val="lt1"/>
                </a:buClr>
                <a:buSzPts val="1900"/>
                <a:buFont typeface="Calibri"/>
                <a:buNone/>
              </a:pPr>
              <a:r>
                <a:rPr b="1" lang="en-GB" sz="1900">
                  <a:solidFill>
                    <a:schemeClr val="lt1"/>
                  </a:solidFill>
                  <a:latin typeface="Calibri"/>
                  <a:ea typeface="Calibri"/>
                  <a:cs typeface="Calibri"/>
                  <a:sym typeface="Calibri"/>
                </a:rPr>
                <a:t>SQL Server:</a:t>
              </a:r>
              <a:endParaRPr sz="1900">
                <a:solidFill>
                  <a:schemeClr val="lt1"/>
                </a:solidFill>
                <a:latin typeface="Calibri"/>
                <a:ea typeface="Calibri"/>
                <a:cs typeface="Calibri"/>
                <a:sym typeface="Calibri"/>
              </a:endParaRPr>
            </a:p>
          </p:txBody>
        </p:sp>
        <p:sp>
          <p:nvSpPr>
            <p:cNvPr id="344" name="Google Shape;344;p40"/>
            <p:cNvSpPr/>
            <p:nvPr/>
          </p:nvSpPr>
          <p:spPr>
            <a:xfrm>
              <a:off x="0" y="1743113"/>
              <a:ext cx="17642379" cy="1059840"/>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45" name="Google Shape;345;p40"/>
            <p:cNvSpPr txBox="1"/>
            <p:nvPr/>
          </p:nvSpPr>
          <p:spPr>
            <a:xfrm>
              <a:off x="0" y="1743113"/>
              <a:ext cx="17642379" cy="1059840"/>
            </a:xfrm>
            <a:prstGeom prst="rect">
              <a:avLst/>
            </a:prstGeom>
            <a:noFill/>
            <a:ln>
              <a:noFill/>
            </a:ln>
          </p:spPr>
          <p:txBody>
            <a:bodyPr anchorCtr="0" anchor="t" bIns="15250" lIns="280075" spcFirstLastPara="1" rIns="85350" wrap="square" tIns="15250">
              <a:noAutofit/>
            </a:bodyPr>
            <a:lstStyle/>
            <a:p>
              <a:pPr indent="-114300" lvl="1" marL="114300" marR="0" rtl="0" algn="l">
                <a:lnSpc>
                  <a:spcPct val="90000"/>
                </a:lnSpc>
                <a:spcBef>
                  <a:spcPts val="0"/>
                </a:spcBef>
                <a:spcAft>
                  <a:spcPts val="0"/>
                </a:spcAft>
                <a:buClr>
                  <a:schemeClr val="dk1"/>
                </a:buClr>
                <a:buSzPts val="1200"/>
                <a:buFont typeface="Arial"/>
                <a:buChar char="●"/>
              </a:pPr>
              <a:r>
                <a:rPr b="0" i="0" lang="en-GB" sz="1200" u="none" cap="none" strike="noStrike">
                  <a:solidFill>
                    <a:schemeClr val="dk1"/>
                  </a:solidFill>
                  <a:latin typeface="Calibri"/>
                  <a:ea typeface="Calibri"/>
                  <a:cs typeface="Calibri"/>
                  <a:sym typeface="Calibri"/>
                </a:rPr>
                <a:t>SQL Server is used to store both the source data and the Data Warehouse.</a:t>
              </a:r>
              <a:endParaRPr b="0" i="0" sz="1200" u="none" cap="none" strike="noStrike">
                <a:solidFill>
                  <a:schemeClr val="dk1"/>
                </a:solidFill>
                <a:latin typeface="Calibri"/>
                <a:ea typeface="Calibri"/>
                <a:cs typeface="Calibri"/>
                <a:sym typeface="Calibri"/>
              </a:endParaRPr>
            </a:p>
            <a:p>
              <a:pPr indent="-114300" lvl="1" marL="114300" marR="0" rtl="0" algn="l">
                <a:lnSpc>
                  <a:spcPct val="90000"/>
                </a:lnSpc>
                <a:spcBef>
                  <a:spcPts val="200"/>
                </a:spcBef>
                <a:spcAft>
                  <a:spcPts val="0"/>
                </a:spcAft>
                <a:buClr>
                  <a:schemeClr val="dk1"/>
                </a:buClr>
                <a:buSzPts val="1200"/>
                <a:buFont typeface="Arial"/>
                <a:buChar char="●"/>
              </a:pPr>
              <a:r>
                <a:rPr b="0" i="0" lang="en-GB" sz="1200" u="none" cap="none" strike="noStrike">
                  <a:solidFill>
                    <a:schemeClr val="dk1"/>
                  </a:solidFill>
                  <a:latin typeface="Calibri"/>
                  <a:ea typeface="Calibri"/>
                  <a:cs typeface="Calibri"/>
                  <a:sym typeface="Calibri"/>
                </a:rPr>
                <a:t>The DWH uses SQL Server relational tables, which are optimized for querying and reporting.</a:t>
              </a:r>
              <a:endParaRPr sz="700"/>
            </a:p>
          </p:txBody>
        </p:sp>
      </p:grpSp>
      <p:sp>
        <p:nvSpPr>
          <p:cNvPr id="346" name="Google Shape;346;p40"/>
          <p:cNvSpPr txBox="1"/>
          <p:nvPr/>
        </p:nvSpPr>
        <p:spPr>
          <a:xfrm>
            <a:off x="495300" y="686484"/>
            <a:ext cx="5213255" cy="338554"/>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1000">
                <a:solidFill>
                  <a:schemeClr val="dk1"/>
                </a:solidFill>
                <a:latin typeface="Arial"/>
                <a:ea typeface="Arial"/>
                <a:cs typeface="Arial"/>
                <a:sym typeface="Arial"/>
              </a:rPr>
              <a:t>The tools used for building and maintaining the Data Warehouse and ETL solution include:</a:t>
            </a:r>
            <a:endParaRPr sz="700"/>
          </a:p>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347" name="Google Shape;347;p40"/>
          <p:cNvGrpSpPr/>
          <p:nvPr/>
        </p:nvGrpSpPr>
        <p:grpSpPr>
          <a:xfrm>
            <a:off x="161404" y="2571750"/>
            <a:ext cx="8821190" cy="533400"/>
            <a:chOff x="0" y="457207"/>
            <a:chExt cx="17642379" cy="927317"/>
          </a:xfrm>
        </p:grpSpPr>
        <p:sp>
          <p:nvSpPr>
            <p:cNvPr id="348" name="Google Shape;348;p40"/>
            <p:cNvSpPr/>
            <p:nvPr/>
          </p:nvSpPr>
          <p:spPr>
            <a:xfrm>
              <a:off x="0" y="457207"/>
              <a:ext cx="17642379" cy="927317"/>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t" bIns="22850" lIns="45725" spcFirstLastPara="1" rIns="45725" wrap="square" tIns="22850">
              <a:noAutofit/>
            </a:bodyPr>
            <a:lstStyle/>
            <a:p>
              <a:pPr indent="0" lvl="0" marL="0" marR="0" rtl="0" algn="l">
                <a:spcBef>
                  <a:spcPts val="0"/>
                </a:spcBef>
                <a:spcAft>
                  <a:spcPts val="0"/>
                </a:spcAft>
                <a:buNone/>
              </a:pPr>
              <a:r>
                <a:t/>
              </a:r>
              <a:endParaRPr sz="900">
                <a:solidFill>
                  <a:schemeClr val="lt1"/>
                </a:solidFill>
                <a:latin typeface="Calibri"/>
                <a:ea typeface="Calibri"/>
                <a:cs typeface="Calibri"/>
                <a:sym typeface="Calibri"/>
              </a:endParaRPr>
            </a:p>
          </p:txBody>
        </p:sp>
        <p:sp>
          <p:nvSpPr>
            <p:cNvPr id="349" name="Google Shape;349;p40"/>
            <p:cNvSpPr txBox="1"/>
            <p:nvPr/>
          </p:nvSpPr>
          <p:spPr>
            <a:xfrm>
              <a:off x="45268" y="502475"/>
              <a:ext cx="17551843" cy="836781"/>
            </a:xfrm>
            <a:prstGeom prst="rect">
              <a:avLst/>
            </a:prstGeom>
            <a:noFill/>
            <a:ln>
              <a:noFill/>
            </a:ln>
          </p:spPr>
          <p:txBody>
            <a:bodyPr anchorCtr="0" anchor="ctr" bIns="72400" lIns="72400" spcFirstLastPara="1" rIns="72400" wrap="square" tIns="72400">
              <a:noAutofit/>
            </a:bodyPr>
            <a:lstStyle/>
            <a:p>
              <a:pPr indent="0" lvl="0" marL="0" marR="0" rtl="0" algn="l">
                <a:lnSpc>
                  <a:spcPct val="115000"/>
                </a:lnSpc>
                <a:spcBef>
                  <a:spcPts val="0"/>
                </a:spcBef>
                <a:spcAft>
                  <a:spcPts val="0"/>
                </a:spcAft>
                <a:buNone/>
              </a:pPr>
              <a:r>
                <a:rPr b="1" lang="en-GB" sz="1200">
                  <a:solidFill>
                    <a:schemeClr val="lt1"/>
                  </a:solidFill>
                  <a:latin typeface="Arial"/>
                  <a:ea typeface="Arial"/>
                  <a:cs typeface="Arial"/>
                  <a:sym typeface="Arial"/>
                </a:rPr>
                <a:t>SSIS (SQL Server Integration Services):</a:t>
              </a:r>
              <a:endParaRPr sz="700"/>
            </a:p>
          </p:txBody>
        </p:sp>
      </p:grpSp>
      <p:sp>
        <p:nvSpPr>
          <p:cNvPr id="350" name="Google Shape;350;p40"/>
          <p:cNvSpPr txBox="1"/>
          <p:nvPr/>
        </p:nvSpPr>
        <p:spPr>
          <a:xfrm>
            <a:off x="266700" y="3281177"/>
            <a:ext cx="8343900" cy="898708"/>
          </a:xfrm>
          <a:prstGeom prst="rect">
            <a:avLst/>
          </a:prstGeom>
          <a:noFill/>
          <a:ln>
            <a:noFill/>
          </a:ln>
        </p:spPr>
        <p:txBody>
          <a:bodyPr anchorCtr="0" anchor="t" bIns="22850" lIns="45725" spcFirstLastPara="1" rIns="45725" wrap="square" tIns="22850">
            <a:spAutoFit/>
          </a:bodyPr>
          <a:lstStyle/>
          <a:p>
            <a:pPr indent="-171450" lvl="0" marL="177800" marR="0" rtl="0" algn="l">
              <a:lnSpc>
                <a:spcPct val="115000"/>
              </a:lnSpc>
              <a:spcBef>
                <a:spcPts val="0"/>
              </a:spcBef>
              <a:spcAft>
                <a:spcPts val="0"/>
              </a:spcAft>
              <a:buClr>
                <a:schemeClr val="dk1"/>
              </a:buClr>
              <a:buSzPts val="900"/>
              <a:buFont typeface="Arial"/>
              <a:buChar char="●"/>
            </a:pPr>
            <a:r>
              <a:rPr lang="en-GB" sz="900" u="none" strike="noStrike">
                <a:solidFill>
                  <a:schemeClr val="dk1"/>
                </a:solidFill>
                <a:latin typeface="Arial"/>
                <a:ea typeface="Arial"/>
                <a:cs typeface="Arial"/>
                <a:sym typeface="Arial"/>
              </a:rPr>
              <a:t>SSIS is used to design and execute the ETL pipeline.</a:t>
            </a:r>
            <a:endParaRPr sz="700"/>
          </a:p>
          <a:p>
            <a:pPr indent="-133350" lvl="1" marL="3683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dk1"/>
                </a:solidFill>
                <a:latin typeface="Arial"/>
                <a:ea typeface="Arial"/>
                <a:cs typeface="Arial"/>
                <a:sym typeface="Arial"/>
              </a:rPr>
              <a:t>Data Flow Tasks:</a:t>
            </a:r>
            <a:r>
              <a:rPr b="0" i="0" lang="en-GB" sz="900" u="none" cap="none" strike="noStrike">
                <a:solidFill>
                  <a:schemeClr val="dk1"/>
                </a:solidFill>
                <a:latin typeface="Arial"/>
                <a:ea typeface="Arial"/>
                <a:cs typeface="Arial"/>
                <a:sym typeface="Arial"/>
              </a:rPr>
              <a:t> Extract data from source tables, apply transformations (e.g., data type conversion, SCD processing), and load the data into the DWH.</a:t>
            </a:r>
            <a:endParaRPr sz="700"/>
          </a:p>
          <a:p>
            <a:pPr indent="-133350" lvl="1" marL="3683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dk1"/>
                </a:solidFill>
                <a:latin typeface="Arial"/>
                <a:ea typeface="Arial"/>
                <a:cs typeface="Arial"/>
                <a:sym typeface="Arial"/>
              </a:rPr>
              <a:t>Control Flow Tasks:</a:t>
            </a:r>
            <a:r>
              <a:rPr b="0" i="0" lang="en-GB" sz="900" u="none" cap="none" strike="noStrike">
                <a:solidFill>
                  <a:schemeClr val="dk1"/>
                </a:solidFill>
                <a:latin typeface="Arial"/>
                <a:ea typeface="Arial"/>
                <a:cs typeface="Arial"/>
                <a:sym typeface="Arial"/>
              </a:rPr>
              <a:t> Manage the ETL process, ensuring that data flows in the correct order and handles errors efficiently.</a:t>
            </a:r>
            <a:endParaRPr sz="700"/>
          </a:p>
          <a:p>
            <a:pPr indent="-133350" lvl="1" marL="368300" marR="0" rtl="0" algn="l">
              <a:lnSpc>
                <a:spcPct val="115000"/>
              </a:lnSpc>
              <a:spcBef>
                <a:spcPts val="0"/>
              </a:spcBef>
              <a:spcAft>
                <a:spcPts val="0"/>
              </a:spcAft>
              <a:buClr>
                <a:schemeClr val="dk1"/>
              </a:buClr>
              <a:buSzPts val="900"/>
              <a:buFont typeface="Arial"/>
              <a:buChar char="○"/>
            </a:pPr>
            <a:r>
              <a:rPr b="1" i="0" lang="en-GB" sz="900" u="none" cap="none" strike="noStrike">
                <a:solidFill>
                  <a:schemeClr val="dk1"/>
                </a:solidFill>
                <a:latin typeface="Arial"/>
                <a:ea typeface="Arial"/>
                <a:cs typeface="Arial"/>
                <a:sym typeface="Arial"/>
              </a:rPr>
              <a:t>SCD Transformation:</a:t>
            </a:r>
            <a:r>
              <a:rPr b="0" i="0" lang="en-GB" sz="900" u="none" cap="none" strike="noStrike">
                <a:solidFill>
                  <a:schemeClr val="dk1"/>
                </a:solidFill>
                <a:latin typeface="Arial"/>
                <a:ea typeface="Arial"/>
                <a:cs typeface="Arial"/>
                <a:sym typeface="Arial"/>
              </a:rPr>
              <a:t> Ensures dimension tables track historical data.</a:t>
            </a:r>
            <a:endParaRPr sz="700"/>
          </a:p>
          <a:p>
            <a:pPr indent="0" lvl="0" marL="0" marR="0" rtl="0" algn="l">
              <a:spcBef>
                <a:spcPts val="60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4" name="Shape 354"/>
        <p:cNvGrpSpPr/>
        <p:nvPr/>
      </p:nvGrpSpPr>
      <p:grpSpPr>
        <a:xfrm>
          <a:off x="0" y="0"/>
          <a:ext cx="0" cy="0"/>
          <a:chOff x="0" y="0"/>
          <a:chExt cx="0" cy="0"/>
        </a:xfrm>
      </p:grpSpPr>
      <p:sp>
        <p:nvSpPr>
          <p:cNvPr id="355" name="Google Shape;355;p41"/>
          <p:cNvSpPr/>
          <p:nvPr/>
        </p:nvSpPr>
        <p:spPr>
          <a:xfrm>
            <a:off x="0" y="0"/>
            <a:ext cx="91440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pic>
        <p:nvPicPr>
          <p:cNvPr descr="Head with Gears" id="356" name="Google Shape;356;p41"/>
          <p:cNvPicPr preferRelativeResize="0"/>
          <p:nvPr/>
        </p:nvPicPr>
        <p:blipFill rotWithShape="1">
          <a:blip r:embed="rId3">
            <a:alphaModFix/>
          </a:blip>
          <a:srcRect b="0" l="0" r="0" t="0"/>
          <a:stretch/>
        </p:blipFill>
        <p:spPr>
          <a:xfrm>
            <a:off x="-365028" y="489554"/>
            <a:ext cx="4387788" cy="4387788"/>
          </a:xfrm>
          <a:custGeom>
            <a:rect b="b" l="l" r="r" t="t"/>
            <a:pathLst>
              <a:path extrusionOk="0" h="6857998" w="6094252">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ln>
            <a:noFill/>
          </a:ln>
        </p:spPr>
      </p:pic>
      <p:sp>
        <p:nvSpPr>
          <p:cNvPr id="357" name="Google Shape;357;p41"/>
          <p:cNvSpPr/>
          <p:nvPr/>
        </p:nvSpPr>
        <p:spPr>
          <a:xfrm>
            <a:off x="6394377" y="581886"/>
            <a:ext cx="2240924" cy="2240925"/>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358" name="Google Shape;358;p41"/>
          <p:cNvSpPr txBox="1"/>
          <p:nvPr>
            <p:ph type="title"/>
          </p:nvPr>
        </p:nvSpPr>
        <p:spPr>
          <a:xfrm>
            <a:off x="4076702" y="718286"/>
            <a:ext cx="3848099" cy="2062815"/>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3000">
                <a:solidFill>
                  <a:schemeClr val="dk1"/>
                </a:solidFill>
                <a:latin typeface="Calibri"/>
                <a:ea typeface="Calibri"/>
                <a:cs typeface="Calibri"/>
                <a:sym typeface="Calibri"/>
              </a:rPr>
              <a:t>Random Forest Model for Churn Prediction</a:t>
            </a:r>
            <a:endParaRPr sz="3000">
              <a:solidFill>
                <a:schemeClr val="dk1"/>
              </a:solidFill>
              <a:latin typeface="Calibri"/>
              <a:ea typeface="Calibri"/>
              <a:cs typeface="Calibri"/>
              <a:sym typeface="Calibri"/>
            </a:endParaRPr>
          </a:p>
        </p:txBody>
      </p:sp>
      <p:sp>
        <p:nvSpPr>
          <p:cNvPr id="359" name="Google Shape;359;p41"/>
          <p:cNvSpPr/>
          <p:nvPr/>
        </p:nvSpPr>
        <p:spPr>
          <a:xfrm>
            <a:off x="8322809" y="4205788"/>
            <a:ext cx="385082" cy="374636"/>
          </a:xfrm>
          <a:prstGeom prst="ellipse">
            <a:avLst/>
          </a:prstGeom>
          <a:solidFill>
            <a:schemeClr val="accent5"/>
          </a:solidFill>
          <a:ln>
            <a:noFill/>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Calibri"/>
              <a:ea typeface="Calibri"/>
              <a:cs typeface="Calibri"/>
              <a:sym typeface="Calibri"/>
            </a:endParaRPr>
          </a:p>
        </p:txBody>
      </p:sp>
      <p:sp>
        <p:nvSpPr>
          <p:cNvPr id="360" name="Google Shape;360;p41"/>
          <p:cNvSpPr txBox="1"/>
          <p:nvPr/>
        </p:nvSpPr>
        <p:spPr>
          <a:xfrm>
            <a:off x="4076702" y="2850157"/>
            <a:ext cx="3848099" cy="1730266"/>
          </a:xfrm>
          <a:prstGeom prst="rect">
            <a:avLst/>
          </a:prstGeom>
          <a:noFill/>
          <a:ln>
            <a:noFill/>
          </a:ln>
        </p:spPr>
        <p:txBody>
          <a:bodyPr anchorCtr="0" anchor="t" bIns="22850" lIns="45725" spcFirstLastPara="1" rIns="45725" wrap="square" tIns="22850">
            <a:normAutofit/>
          </a:bodyPr>
          <a:lstStyle/>
          <a:p>
            <a:pPr indent="0" lvl="0" marL="0" marR="0" rtl="0" algn="ctr">
              <a:lnSpc>
                <a:spcPct val="90000"/>
              </a:lnSpc>
              <a:spcBef>
                <a:spcPts val="0"/>
              </a:spcBef>
              <a:spcAft>
                <a:spcPts val="0"/>
              </a:spcAft>
              <a:buNone/>
            </a:pPr>
            <a:r>
              <a:rPr lang="en-GB" sz="1200">
                <a:solidFill>
                  <a:schemeClr val="dk1"/>
                </a:solidFill>
                <a:latin typeface="Calibri"/>
                <a:ea typeface="Calibri"/>
                <a:cs typeface="Calibri"/>
                <a:sym typeface="Calibri"/>
              </a:rPr>
              <a:t>Objective: Explore the use of machine learning in predicting customer churn using a Random Forest classifier.</a:t>
            </a:r>
            <a:endParaRPr sz="700"/>
          </a:p>
          <a:p>
            <a:pPr indent="0" lvl="0" marL="0" marR="0" rtl="0" algn="ctr">
              <a:lnSpc>
                <a:spcPct val="90000"/>
              </a:lnSpc>
              <a:spcBef>
                <a:spcPts val="500"/>
              </a:spcBef>
              <a:spcAft>
                <a:spcPts val="0"/>
              </a:spcAft>
              <a:buNone/>
            </a:pPr>
            <a:r>
              <a:rPr lang="en-GB" sz="1200">
                <a:solidFill>
                  <a:schemeClr val="dk1"/>
                </a:solidFill>
                <a:latin typeface="Calibri"/>
                <a:ea typeface="Calibri"/>
                <a:cs typeface="Calibri"/>
                <a:sym typeface="Calibri"/>
              </a:rPr>
              <a:t>Dataset split into training and testing with standardized features.</a:t>
            </a:r>
            <a:endParaRPr sz="700"/>
          </a:p>
          <a:p>
            <a:pPr indent="0" lvl="0" marL="0" marR="0" rtl="0" algn="ctr">
              <a:lnSpc>
                <a:spcPct val="90000"/>
              </a:lnSpc>
              <a:spcBef>
                <a:spcPts val="500"/>
              </a:spcBef>
              <a:spcAft>
                <a:spcPts val="0"/>
              </a:spcAft>
              <a:buNone/>
            </a:pPr>
            <a:r>
              <a:t/>
            </a:r>
            <a:endParaRPr sz="1200">
              <a:solidFill>
                <a:schemeClr val="dk1"/>
              </a:solidFill>
              <a:latin typeface="Calibri"/>
              <a:ea typeface="Calibri"/>
              <a:cs typeface="Calibri"/>
              <a:sym typeface="Calibri"/>
            </a:endParaRPr>
          </a:p>
        </p:txBody>
      </p:sp>
      <p:sp>
        <p:nvSpPr>
          <p:cNvPr id="361" name="Google Shape;361;p41"/>
          <p:cNvSpPr txBox="1"/>
          <p:nvPr/>
        </p:nvSpPr>
        <p:spPr>
          <a:xfrm>
            <a:off x="508699" y="397221"/>
            <a:ext cx="676115" cy="184666"/>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Introduction</a:t>
            </a:r>
            <a:endParaRPr sz="7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5" name="Shape 365"/>
        <p:cNvGrpSpPr/>
        <p:nvPr/>
      </p:nvGrpSpPr>
      <p:grpSpPr>
        <a:xfrm>
          <a:off x="0" y="0"/>
          <a:ext cx="0" cy="0"/>
          <a:chOff x="0" y="0"/>
          <a:chExt cx="0" cy="0"/>
        </a:xfrm>
      </p:grpSpPr>
      <p:sp>
        <p:nvSpPr>
          <p:cNvPr id="366" name="Google Shape;366;p42"/>
          <p:cNvSpPr/>
          <p:nvPr/>
        </p:nvSpPr>
        <p:spPr>
          <a:xfrm>
            <a:off x="0" y="0"/>
            <a:ext cx="91440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367" name="Google Shape;367;p42"/>
          <p:cNvSpPr/>
          <p:nvPr/>
        </p:nvSpPr>
        <p:spPr>
          <a:xfrm flipH="1">
            <a:off x="6432540" y="2501900"/>
            <a:ext cx="2468880" cy="2400300"/>
          </a:xfrm>
          <a:prstGeom prst="rtTriangle">
            <a:avLst/>
          </a:prstGeom>
          <a:solidFill>
            <a:schemeClr val="accent4"/>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368" name="Google Shape;368;p42"/>
          <p:cNvSpPr/>
          <p:nvPr/>
        </p:nvSpPr>
        <p:spPr>
          <a:xfrm>
            <a:off x="481330" y="467456"/>
            <a:ext cx="8178790" cy="4205912"/>
          </a:xfrm>
          <a:prstGeom prst="rect">
            <a:avLst/>
          </a:prstGeom>
          <a:noFill/>
          <a:ln cap="flat" cmpd="sng" w="19050">
            <a:solidFill>
              <a:srgbClr val="3F3F3F"/>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369" name="Google Shape;369;p42"/>
          <p:cNvSpPr txBox="1"/>
          <p:nvPr>
            <p:ph type="title"/>
          </p:nvPr>
        </p:nvSpPr>
        <p:spPr>
          <a:xfrm>
            <a:off x="842517" y="891477"/>
            <a:ext cx="7488461" cy="1197921"/>
          </a:xfrm>
          <a:prstGeom prst="rect">
            <a:avLst/>
          </a:prstGeom>
          <a:noFill/>
          <a:ln>
            <a:noFill/>
          </a:ln>
        </p:spPr>
        <p:txBody>
          <a:bodyPr anchorCtr="0" anchor="ctr" bIns="22850" lIns="45725" spcFirstLastPara="1" rIns="45725" wrap="square" tIns="22850">
            <a:normAutofit/>
          </a:bodyPr>
          <a:lstStyle/>
          <a:p>
            <a:pPr indent="0" lvl="0" marL="12700" rtl="0" algn="l">
              <a:lnSpc>
                <a:spcPct val="90000"/>
              </a:lnSpc>
              <a:spcBef>
                <a:spcPts val="0"/>
              </a:spcBef>
              <a:spcAft>
                <a:spcPts val="0"/>
              </a:spcAft>
              <a:buNone/>
            </a:pPr>
            <a:r>
              <a:rPr lang="en-GB" sz="4200">
                <a:solidFill>
                  <a:schemeClr val="dk1"/>
                </a:solidFill>
                <a:latin typeface="Calibri"/>
                <a:ea typeface="Calibri"/>
                <a:cs typeface="Calibri"/>
                <a:sym typeface="Calibri"/>
              </a:rPr>
              <a:t>Train-Test Split and Feature Scaling</a:t>
            </a:r>
            <a:endParaRPr sz="4200">
              <a:solidFill>
                <a:schemeClr val="dk1"/>
              </a:solidFill>
              <a:latin typeface="Calibri"/>
              <a:ea typeface="Calibri"/>
              <a:cs typeface="Calibri"/>
              <a:sym typeface="Calibri"/>
            </a:endParaRPr>
          </a:p>
        </p:txBody>
      </p:sp>
      <p:pic>
        <p:nvPicPr>
          <p:cNvPr id="370" name="Google Shape;370;p42"/>
          <p:cNvPicPr preferRelativeResize="0"/>
          <p:nvPr/>
        </p:nvPicPr>
        <p:blipFill rotWithShape="1">
          <a:blip r:embed="rId3">
            <a:alphaModFix/>
          </a:blip>
          <a:srcRect b="0" l="0" r="0" t="0"/>
          <a:stretch/>
        </p:blipFill>
        <p:spPr>
          <a:xfrm>
            <a:off x="1126580" y="2263745"/>
            <a:ext cx="2082364" cy="2046148"/>
          </a:xfrm>
          <a:prstGeom prst="rect">
            <a:avLst/>
          </a:prstGeom>
          <a:noFill/>
          <a:ln>
            <a:noFill/>
          </a:ln>
        </p:spPr>
      </p:pic>
      <p:sp>
        <p:nvSpPr>
          <p:cNvPr id="371" name="Google Shape;371;p42"/>
          <p:cNvSpPr txBox="1"/>
          <p:nvPr/>
        </p:nvSpPr>
        <p:spPr>
          <a:xfrm>
            <a:off x="4042039" y="1771651"/>
            <a:ext cx="3273161" cy="2228126"/>
          </a:xfrm>
          <a:prstGeom prst="rect">
            <a:avLst/>
          </a:prstGeom>
          <a:noFill/>
          <a:ln>
            <a:noFill/>
          </a:ln>
        </p:spPr>
        <p:txBody>
          <a:bodyPr anchorCtr="0" anchor="t" bIns="22850" lIns="45725" spcFirstLastPara="1" rIns="45725" wrap="square" tIns="22850">
            <a:normAutofit/>
          </a:bodyPr>
          <a:lstStyle/>
          <a:p>
            <a:pPr indent="0" lvl="0" marL="0" marR="0" rtl="0" algn="l">
              <a:lnSpc>
                <a:spcPct val="90000"/>
              </a:lnSpc>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Data was split into features (X) and target (y).</a:t>
            </a:r>
            <a:endParaRPr sz="700"/>
          </a:p>
          <a:p>
            <a:pPr indent="0" lvl="0" marL="0" marR="0" rtl="0" algn="l">
              <a:lnSpc>
                <a:spcPct val="90000"/>
              </a:lnSpc>
              <a:spcBef>
                <a:spcPts val="30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80% of data used for training, 20% for testing.</a:t>
            </a:r>
            <a:endParaRPr sz="700"/>
          </a:p>
          <a:p>
            <a:pPr indent="0" lvl="0" marL="0" marR="0" rtl="0" algn="l">
              <a:lnSpc>
                <a:spcPct val="90000"/>
              </a:lnSpc>
              <a:spcBef>
                <a:spcPts val="30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Standardization applied using StandardScaler.</a:t>
            </a:r>
            <a:endParaRPr sz="700"/>
          </a:p>
          <a:p>
            <a:pPr indent="0" lvl="0" marL="0" marR="0" rtl="0" algn="l">
              <a:lnSpc>
                <a:spcPct val="90000"/>
              </a:lnSpc>
              <a:spcBef>
                <a:spcPts val="30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Key Code Snippet:</a:t>
            </a:r>
            <a:endParaRPr sz="700"/>
          </a:p>
          <a:p>
            <a:pPr indent="0" lvl="0" marL="0" marR="0" rtl="0" algn="l">
              <a:lnSpc>
                <a:spcPct val="90000"/>
              </a:lnSpc>
              <a:spcBef>
                <a:spcPts val="300"/>
              </a:spcBef>
              <a:spcAft>
                <a:spcPts val="0"/>
              </a:spcAft>
              <a:buNone/>
            </a:pPr>
            <a:r>
              <a:t/>
            </a:r>
            <a:endParaRPr sz="700"/>
          </a:p>
        </p:txBody>
      </p:sp>
      <p:pic>
        <p:nvPicPr>
          <p:cNvPr id="372" name="Google Shape;372;p42"/>
          <p:cNvPicPr preferRelativeResize="0"/>
          <p:nvPr/>
        </p:nvPicPr>
        <p:blipFill>
          <a:blip r:embed="rId4">
            <a:alphaModFix/>
          </a:blip>
          <a:stretch>
            <a:fillRect/>
          </a:stretch>
        </p:blipFill>
        <p:spPr>
          <a:xfrm>
            <a:off x="3162296" y="3325371"/>
            <a:ext cx="5586974" cy="674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6" name="Shape 376"/>
        <p:cNvGrpSpPr/>
        <p:nvPr/>
      </p:nvGrpSpPr>
      <p:grpSpPr>
        <a:xfrm>
          <a:off x="0" y="0"/>
          <a:ext cx="0" cy="0"/>
          <a:chOff x="0" y="0"/>
          <a:chExt cx="0" cy="0"/>
        </a:xfrm>
      </p:grpSpPr>
      <p:grpSp>
        <p:nvGrpSpPr>
          <p:cNvPr id="377" name="Google Shape;377;p43"/>
          <p:cNvGrpSpPr/>
          <p:nvPr/>
        </p:nvGrpSpPr>
        <p:grpSpPr>
          <a:xfrm>
            <a:off x="0" y="0"/>
            <a:ext cx="9144000" cy="4627816"/>
            <a:chOff x="0" y="0"/>
            <a:chExt cx="18287999" cy="9255632"/>
          </a:xfrm>
        </p:grpSpPr>
        <p:pic>
          <p:nvPicPr>
            <p:cNvPr id="378" name="Google Shape;378;p43"/>
            <p:cNvPicPr preferRelativeResize="0"/>
            <p:nvPr/>
          </p:nvPicPr>
          <p:blipFill rotWithShape="1">
            <a:blip r:embed="rId3">
              <a:alphaModFix/>
            </a:blip>
            <a:srcRect b="0" l="0" r="0" t="0"/>
            <a:stretch/>
          </p:blipFill>
          <p:spPr>
            <a:xfrm>
              <a:off x="0" y="0"/>
              <a:ext cx="18224496" cy="9255632"/>
            </a:xfrm>
            <a:prstGeom prst="rect">
              <a:avLst/>
            </a:prstGeom>
            <a:noFill/>
            <a:ln>
              <a:noFill/>
            </a:ln>
          </p:spPr>
        </p:pic>
        <p:pic>
          <p:nvPicPr>
            <p:cNvPr id="379" name="Google Shape;379;p43"/>
            <p:cNvPicPr preferRelativeResize="0"/>
            <p:nvPr/>
          </p:nvPicPr>
          <p:blipFill rotWithShape="1">
            <a:blip r:embed="rId4">
              <a:alphaModFix/>
            </a:blip>
            <a:srcRect b="0" l="0" r="0" t="0"/>
            <a:stretch/>
          </p:blipFill>
          <p:spPr>
            <a:xfrm>
              <a:off x="0" y="355606"/>
              <a:ext cx="18287999" cy="962024"/>
            </a:xfrm>
            <a:prstGeom prst="rect">
              <a:avLst/>
            </a:prstGeom>
            <a:noFill/>
            <a:ln>
              <a:noFill/>
            </a:ln>
          </p:spPr>
        </p:pic>
      </p:grpSp>
      <p:sp>
        <p:nvSpPr>
          <p:cNvPr id="380" name="Google Shape;380;p43"/>
          <p:cNvSpPr txBox="1"/>
          <p:nvPr>
            <p:ph type="title"/>
          </p:nvPr>
        </p:nvSpPr>
        <p:spPr>
          <a:xfrm>
            <a:off x="1866900" y="254872"/>
            <a:ext cx="5041033" cy="282769"/>
          </a:xfrm>
          <a:prstGeom prst="rect">
            <a:avLst/>
          </a:prstGeom>
          <a:noFill/>
          <a:ln>
            <a:noFill/>
          </a:ln>
        </p:spPr>
        <p:txBody>
          <a:bodyPr anchorCtr="0" anchor="t" bIns="0" lIns="0" spcFirstLastPara="1" rIns="0" wrap="square" tIns="5725">
            <a:spAutoFit/>
          </a:bodyPr>
          <a:lstStyle/>
          <a:p>
            <a:pPr indent="0" lvl="0" marL="12700" rtl="0" algn="l">
              <a:lnSpc>
                <a:spcPct val="100000"/>
              </a:lnSpc>
              <a:spcBef>
                <a:spcPts val="0"/>
              </a:spcBef>
              <a:spcAft>
                <a:spcPts val="0"/>
              </a:spcAft>
              <a:buNone/>
            </a:pPr>
            <a:r>
              <a:rPr lang="en-GB"/>
              <a:t>Model Training: Random Forest Classifier</a:t>
            </a:r>
            <a:endParaRPr>
              <a:latin typeface="Helvetica Neue"/>
              <a:ea typeface="Helvetica Neue"/>
              <a:cs typeface="Helvetica Neue"/>
              <a:sym typeface="Helvetica Neue"/>
            </a:endParaRPr>
          </a:p>
        </p:txBody>
      </p:sp>
      <p:grpSp>
        <p:nvGrpSpPr>
          <p:cNvPr id="381" name="Google Shape;381;p43"/>
          <p:cNvGrpSpPr/>
          <p:nvPr/>
        </p:nvGrpSpPr>
        <p:grpSpPr>
          <a:xfrm>
            <a:off x="389769" y="1013121"/>
            <a:ext cx="6049131" cy="3389760"/>
            <a:chOff x="0" y="2194"/>
            <a:chExt cx="12098262" cy="6779519"/>
          </a:xfrm>
        </p:grpSpPr>
        <p:sp>
          <p:nvSpPr>
            <p:cNvPr id="382" name="Google Shape;382;p43"/>
            <p:cNvSpPr/>
            <p:nvPr/>
          </p:nvSpPr>
          <p:spPr>
            <a:xfrm>
              <a:off x="0" y="2194"/>
              <a:ext cx="12098262" cy="935106"/>
            </a:xfrm>
            <a:prstGeom prst="roundRect">
              <a:avLst>
                <a:gd fmla="val 10000" name="adj"/>
              </a:avLst>
            </a:prstGeom>
            <a:solidFill>
              <a:srgbClr val="CFD7E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3" name="Google Shape;383;p43"/>
            <p:cNvSpPr/>
            <p:nvPr/>
          </p:nvSpPr>
          <p:spPr>
            <a:xfrm>
              <a:off x="282869" y="212593"/>
              <a:ext cx="514308" cy="514308"/>
            </a:xfrm>
            <a:prstGeom prst="rect">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4" name="Google Shape;384;p43"/>
            <p:cNvSpPr/>
            <p:nvPr/>
          </p:nvSpPr>
          <p:spPr>
            <a:xfrm>
              <a:off x="1080047" y="2194"/>
              <a:ext cx="11018214" cy="935106"/>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5" name="Google Shape;385;p43"/>
            <p:cNvSpPr txBox="1"/>
            <p:nvPr/>
          </p:nvSpPr>
          <p:spPr>
            <a:xfrm>
              <a:off x="1080047" y="2194"/>
              <a:ext cx="11018214" cy="935106"/>
            </a:xfrm>
            <a:prstGeom prst="rect">
              <a:avLst/>
            </a:prstGeom>
            <a:noFill/>
            <a:ln>
              <a:noFill/>
            </a:ln>
          </p:spPr>
          <p:txBody>
            <a:bodyPr anchorCtr="0" anchor="ctr" bIns="49475" lIns="49475" spcFirstLastPara="1" rIns="49475" wrap="square" tIns="49475">
              <a:noAutofit/>
            </a:bodyPr>
            <a:lstStyle/>
            <a:p>
              <a:pPr indent="0" lvl="0" marL="0" marR="0" rtl="0" algn="l">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Random Forest used as the machine learning model.</a:t>
              </a:r>
              <a:endParaRPr sz="700"/>
            </a:p>
          </p:txBody>
        </p:sp>
        <p:sp>
          <p:nvSpPr>
            <p:cNvPr id="386" name="Google Shape;386;p43"/>
            <p:cNvSpPr/>
            <p:nvPr/>
          </p:nvSpPr>
          <p:spPr>
            <a:xfrm>
              <a:off x="0" y="1171077"/>
              <a:ext cx="12098262" cy="935106"/>
            </a:xfrm>
            <a:prstGeom prst="roundRect">
              <a:avLst>
                <a:gd fmla="val 10000" name="adj"/>
              </a:avLst>
            </a:prstGeom>
            <a:solidFill>
              <a:srgbClr val="CFD7E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7" name="Google Shape;387;p43"/>
            <p:cNvSpPr/>
            <p:nvPr/>
          </p:nvSpPr>
          <p:spPr>
            <a:xfrm>
              <a:off x="282869" y="1381475"/>
              <a:ext cx="514308" cy="514308"/>
            </a:xfrm>
            <a:prstGeom prst="rect">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8" name="Google Shape;388;p43"/>
            <p:cNvSpPr/>
            <p:nvPr/>
          </p:nvSpPr>
          <p:spPr>
            <a:xfrm>
              <a:off x="1080047" y="1171077"/>
              <a:ext cx="11018214" cy="935106"/>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89" name="Google Shape;389;p43"/>
            <p:cNvSpPr txBox="1"/>
            <p:nvPr/>
          </p:nvSpPr>
          <p:spPr>
            <a:xfrm>
              <a:off x="1080047" y="1171077"/>
              <a:ext cx="11018214" cy="935106"/>
            </a:xfrm>
            <a:prstGeom prst="rect">
              <a:avLst/>
            </a:prstGeom>
            <a:noFill/>
            <a:ln>
              <a:noFill/>
            </a:ln>
          </p:spPr>
          <p:txBody>
            <a:bodyPr anchorCtr="0" anchor="ctr" bIns="49475" lIns="49475" spcFirstLastPara="1" rIns="49475" wrap="square" tIns="49475">
              <a:noAutofit/>
            </a:bodyPr>
            <a:lstStyle/>
            <a:p>
              <a:pPr indent="0" lvl="0" marL="0" marR="0" rtl="0" algn="l">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Model trained on standardized training data.</a:t>
              </a:r>
              <a:endParaRPr sz="700"/>
            </a:p>
          </p:txBody>
        </p:sp>
        <p:sp>
          <p:nvSpPr>
            <p:cNvPr id="390" name="Google Shape;390;p43"/>
            <p:cNvSpPr/>
            <p:nvPr/>
          </p:nvSpPr>
          <p:spPr>
            <a:xfrm>
              <a:off x="0" y="2339959"/>
              <a:ext cx="12098262" cy="935106"/>
            </a:xfrm>
            <a:prstGeom prst="roundRect">
              <a:avLst>
                <a:gd fmla="val 10000" name="adj"/>
              </a:avLst>
            </a:prstGeom>
            <a:solidFill>
              <a:srgbClr val="CFD7E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1" name="Google Shape;391;p43"/>
            <p:cNvSpPr/>
            <p:nvPr/>
          </p:nvSpPr>
          <p:spPr>
            <a:xfrm>
              <a:off x="282869" y="2550358"/>
              <a:ext cx="514308" cy="514308"/>
            </a:xfrm>
            <a:prstGeom prst="rect">
              <a:avLst/>
            </a:prstGeom>
            <a:blipFill rotWithShape="1">
              <a:blip r:embed="rId7">
                <a:alphaModFix/>
              </a:blip>
              <a:stretch>
                <a:fillRect b="0" l="0" r="0" t="0"/>
              </a:stretch>
            </a:blip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2" name="Google Shape;392;p43"/>
            <p:cNvSpPr/>
            <p:nvPr/>
          </p:nvSpPr>
          <p:spPr>
            <a:xfrm>
              <a:off x="1080047" y="2339959"/>
              <a:ext cx="11018214" cy="935106"/>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3" name="Google Shape;393;p43"/>
            <p:cNvSpPr txBox="1"/>
            <p:nvPr/>
          </p:nvSpPr>
          <p:spPr>
            <a:xfrm>
              <a:off x="1080047" y="2339959"/>
              <a:ext cx="11018214" cy="935106"/>
            </a:xfrm>
            <a:prstGeom prst="rect">
              <a:avLst/>
            </a:prstGeom>
            <a:noFill/>
            <a:ln>
              <a:noFill/>
            </a:ln>
          </p:spPr>
          <p:txBody>
            <a:bodyPr anchorCtr="0" anchor="ctr" bIns="49475" lIns="49475" spcFirstLastPara="1" rIns="49475" wrap="square" tIns="49475">
              <a:noAutofit/>
            </a:bodyPr>
            <a:lstStyle/>
            <a:p>
              <a:pPr indent="0" lvl="0" marL="0" marR="0" rtl="0" algn="l">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Key Code Snippet:</a:t>
              </a:r>
              <a:endParaRPr sz="700"/>
            </a:p>
          </p:txBody>
        </p:sp>
        <p:sp>
          <p:nvSpPr>
            <p:cNvPr id="394" name="Google Shape;394;p43"/>
            <p:cNvSpPr/>
            <p:nvPr/>
          </p:nvSpPr>
          <p:spPr>
            <a:xfrm>
              <a:off x="0" y="3508842"/>
              <a:ext cx="12098262" cy="935106"/>
            </a:xfrm>
            <a:prstGeom prst="roundRect">
              <a:avLst>
                <a:gd fmla="val 10000" name="adj"/>
              </a:avLst>
            </a:prstGeom>
            <a:solidFill>
              <a:srgbClr val="CFD7E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5" name="Google Shape;395;p43"/>
            <p:cNvSpPr/>
            <p:nvPr/>
          </p:nvSpPr>
          <p:spPr>
            <a:xfrm>
              <a:off x="282869" y="3719241"/>
              <a:ext cx="514308" cy="514308"/>
            </a:xfrm>
            <a:prstGeom prst="rect">
              <a:avLst/>
            </a:prstGeom>
            <a:blipFill rotWithShape="1">
              <a:blip r:embed="rId8">
                <a:alphaModFix/>
              </a:blip>
              <a:stretch>
                <a:fillRect b="0" l="0" r="0" t="0"/>
              </a:stretch>
            </a:blip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6" name="Google Shape;396;p43"/>
            <p:cNvSpPr/>
            <p:nvPr/>
          </p:nvSpPr>
          <p:spPr>
            <a:xfrm>
              <a:off x="1080047" y="3508842"/>
              <a:ext cx="11018214" cy="935106"/>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7" name="Google Shape;397;p43"/>
            <p:cNvSpPr txBox="1"/>
            <p:nvPr/>
          </p:nvSpPr>
          <p:spPr>
            <a:xfrm>
              <a:off x="1080047" y="3508842"/>
              <a:ext cx="11018214" cy="935106"/>
            </a:xfrm>
            <a:prstGeom prst="rect">
              <a:avLst/>
            </a:prstGeom>
            <a:noFill/>
            <a:ln>
              <a:noFill/>
            </a:ln>
          </p:spPr>
          <p:txBody>
            <a:bodyPr anchorCtr="0" anchor="ctr" bIns="49475" lIns="49475" spcFirstLastPara="1" rIns="49475" wrap="square" tIns="49475">
              <a:noAutofit/>
            </a:bodyPr>
            <a:lstStyle/>
            <a:p>
              <a:pPr indent="0" lvl="0" marL="0" marR="0" rtl="0" algn="l">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rf = RandomForestClassifier(random_state=42)</a:t>
              </a:r>
              <a:endParaRPr sz="700"/>
            </a:p>
          </p:txBody>
        </p:sp>
        <p:sp>
          <p:nvSpPr>
            <p:cNvPr id="398" name="Google Shape;398;p43"/>
            <p:cNvSpPr/>
            <p:nvPr/>
          </p:nvSpPr>
          <p:spPr>
            <a:xfrm>
              <a:off x="0" y="4677724"/>
              <a:ext cx="12098262" cy="935106"/>
            </a:xfrm>
            <a:prstGeom prst="roundRect">
              <a:avLst>
                <a:gd fmla="val 10000" name="adj"/>
              </a:avLst>
            </a:prstGeom>
            <a:solidFill>
              <a:srgbClr val="CFD7E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9" name="Google Shape;399;p43"/>
            <p:cNvSpPr/>
            <p:nvPr/>
          </p:nvSpPr>
          <p:spPr>
            <a:xfrm>
              <a:off x="282869" y="4888123"/>
              <a:ext cx="514308" cy="514308"/>
            </a:xfrm>
            <a:prstGeom prst="rect">
              <a:avLst/>
            </a:prstGeom>
            <a:blipFill rotWithShape="1">
              <a:blip r:embed="rId9">
                <a:alphaModFix/>
              </a:blip>
              <a:stretch>
                <a:fillRect b="0" l="0" r="0" t="0"/>
              </a:stretch>
            </a:blip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0" name="Google Shape;400;p43"/>
            <p:cNvSpPr/>
            <p:nvPr/>
          </p:nvSpPr>
          <p:spPr>
            <a:xfrm>
              <a:off x="1080047" y="4677724"/>
              <a:ext cx="11018214" cy="935106"/>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1" name="Google Shape;401;p43"/>
            <p:cNvSpPr txBox="1"/>
            <p:nvPr/>
          </p:nvSpPr>
          <p:spPr>
            <a:xfrm>
              <a:off x="1080047" y="4677724"/>
              <a:ext cx="11018214" cy="935106"/>
            </a:xfrm>
            <a:prstGeom prst="rect">
              <a:avLst/>
            </a:prstGeom>
            <a:noFill/>
            <a:ln>
              <a:noFill/>
            </a:ln>
          </p:spPr>
          <p:txBody>
            <a:bodyPr anchorCtr="0" anchor="ctr" bIns="49475" lIns="49475" spcFirstLastPara="1" rIns="49475" wrap="square" tIns="49475">
              <a:noAutofit/>
            </a:bodyPr>
            <a:lstStyle/>
            <a:p>
              <a:pPr indent="0" lvl="0" marL="0" marR="0" rtl="0" algn="l">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rf.fit(X_train, y_train)</a:t>
              </a:r>
              <a:endParaRPr sz="700"/>
            </a:p>
          </p:txBody>
        </p:sp>
        <p:sp>
          <p:nvSpPr>
            <p:cNvPr id="402" name="Google Shape;402;p43"/>
            <p:cNvSpPr/>
            <p:nvPr/>
          </p:nvSpPr>
          <p:spPr>
            <a:xfrm>
              <a:off x="0" y="5846607"/>
              <a:ext cx="12098262" cy="935106"/>
            </a:xfrm>
            <a:prstGeom prst="roundRect">
              <a:avLst>
                <a:gd fmla="val 10000" name="adj"/>
              </a:avLst>
            </a:prstGeom>
            <a:solidFill>
              <a:srgbClr val="CFD7E7"/>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3" name="Google Shape;403;p43"/>
            <p:cNvSpPr/>
            <p:nvPr/>
          </p:nvSpPr>
          <p:spPr>
            <a:xfrm>
              <a:off x="282869" y="6057006"/>
              <a:ext cx="514308" cy="514308"/>
            </a:xfrm>
            <a:prstGeom prst="rect">
              <a:avLst/>
            </a:prstGeom>
            <a:blipFill rotWithShape="1">
              <a:blip r:embed="rId10">
                <a:alphaModFix/>
              </a:blip>
              <a:stretch>
                <a:fillRect b="0" l="0" r="0" t="0"/>
              </a:stretch>
            </a:blipFill>
            <a:ln cap="flat" cmpd="sng" w="25400">
              <a:solidFill>
                <a:schemeClr val="lt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4" name="Google Shape;404;p43"/>
            <p:cNvSpPr/>
            <p:nvPr/>
          </p:nvSpPr>
          <p:spPr>
            <a:xfrm>
              <a:off x="1080047" y="5846607"/>
              <a:ext cx="11018214" cy="935106"/>
            </a:xfrm>
            <a:prstGeom prst="rect">
              <a:avLst/>
            </a:prstGeom>
            <a:no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05" name="Google Shape;405;p43"/>
            <p:cNvSpPr txBox="1"/>
            <p:nvPr/>
          </p:nvSpPr>
          <p:spPr>
            <a:xfrm>
              <a:off x="1080047" y="5846607"/>
              <a:ext cx="11018214" cy="935106"/>
            </a:xfrm>
            <a:prstGeom prst="rect">
              <a:avLst/>
            </a:prstGeom>
            <a:noFill/>
            <a:ln>
              <a:noFill/>
            </a:ln>
          </p:spPr>
          <p:txBody>
            <a:bodyPr anchorCtr="0" anchor="ctr" bIns="49475" lIns="49475" spcFirstLastPara="1" rIns="49475" wrap="square" tIns="49475">
              <a:noAutofit/>
            </a:bodyPr>
            <a:lstStyle/>
            <a:p>
              <a:pPr indent="0" lvl="0" marL="0" marR="0" rtl="0" algn="l">
                <a:lnSpc>
                  <a:spcPct val="100000"/>
                </a:lnSpc>
                <a:spcBef>
                  <a:spcPts val="0"/>
                </a:spcBef>
                <a:spcAft>
                  <a:spcPts val="0"/>
                </a:spcAft>
                <a:buClr>
                  <a:schemeClr val="dk1"/>
                </a:buClr>
                <a:buSzPts val="1000"/>
                <a:buFont typeface="Calibri"/>
                <a:buNone/>
              </a:pPr>
              <a:r>
                <a:rPr lang="en-GB" sz="1000">
                  <a:solidFill>
                    <a:schemeClr val="dk1"/>
                  </a:solidFill>
                  <a:latin typeface="Calibri"/>
                  <a:ea typeface="Calibri"/>
                  <a:cs typeface="Calibri"/>
                  <a:sym typeface="Calibri"/>
                </a:rPr>
                <a:t>y_pred = rf.predict(X_test)</a:t>
              </a:r>
              <a:endParaRPr sz="700"/>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 name="Shape 409"/>
        <p:cNvGrpSpPr/>
        <p:nvPr/>
      </p:nvGrpSpPr>
      <p:grpSpPr>
        <a:xfrm>
          <a:off x="0" y="0"/>
          <a:ext cx="0" cy="0"/>
          <a:chOff x="0" y="0"/>
          <a:chExt cx="0" cy="0"/>
        </a:xfrm>
      </p:grpSpPr>
      <p:sp>
        <p:nvSpPr>
          <p:cNvPr id="410" name="Google Shape;410;p44"/>
          <p:cNvSpPr/>
          <p:nvPr/>
        </p:nvSpPr>
        <p:spPr>
          <a:xfrm>
            <a:off x="0" y="0"/>
            <a:ext cx="9141714"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411" name="Google Shape;411;p44"/>
          <p:cNvSpPr txBox="1"/>
          <p:nvPr>
            <p:ph type="title"/>
          </p:nvPr>
        </p:nvSpPr>
        <p:spPr>
          <a:xfrm>
            <a:off x="480885" y="77975"/>
            <a:ext cx="8182200" cy="1026600"/>
          </a:xfrm>
          <a:prstGeom prst="rect">
            <a:avLst/>
          </a:prstGeom>
          <a:noFill/>
          <a:ln>
            <a:noFill/>
          </a:ln>
        </p:spPr>
        <p:txBody>
          <a:bodyPr anchorCtr="0" anchor="ctr" bIns="22850" lIns="45725" spcFirstLastPara="1" rIns="45725" wrap="square" tIns="22850">
            <a:normAutofit/>
          </a:bodyPr>
          <a:lstStyle/>
          <a:p>
            <a:pPr indent="0" lvl="0" marL="12700" rtl="0" algn="ctr">
              <a:lnSpc>
                <a:spcPct val="90000"/>
              </a:lnSpc>
              <a:spcBef>
                <a:spcPts val="0"/>
              </a:spcBef>
              <a:spcAft>
                <a:spcPts val="0"/>
              </a:spcAft>
              <a:buNone/>
            </a:pPr>
            <a:r>
              <a:rPr lang="en-GB" sz="4200">
                <a:solidFill>
                  <a:schemeClr val="dk1"/>
                </a:solidFill>
                <a:latin typeface="Calibri"/>
                <a:ea typeface="Calibri"/>
                <a:cs typeface="Calibri"/>
                <a:sym typeface="Calibri"/>
              </a:rPr>
              <a:t>Confusion Matrix: Model Evaluation</a:t>
            </a:r>
            <a:endParaRPr sz="4200">
              <a:solidFill>
                <a:schemeClr val="dk1"/>
              </a:solidFill>
              <a:latin typeface="Calibri"/>
              <a:ea typeface="Calibri"/>
              <a:cs typeface="Calibri"/>
              <a:sym typeface="Calibri"/>
            </a:endParaRPr>
          </a:p>
        </p:txBody>
      </p:sp>
      <p:sp>
        <p:nvSpPr>
          <p:cNvPr id="412" name="Google Shape;412;p44"/>
          <p:cNvSpPr/>
          <p:nvPr/>
        </p:nvSpPr>
        <p:spPr>
          <a:xfrm>
            <a:off x="3337560" y="1388012"/>
            <a:ext cx="2468880" cy="13716"/>
          </a:xfrm>
          <a:custGeom>
            <a:rect b="b" l="l" r="r" t="t"/>
            <a:pathLst>
              <a:path extrusionOk="0" fill="none" h="27432" w="493776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extrusionOk="0" h="27432" w="493776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pic>
        <p:nvPicPr>
          <p:cNvPr id="413" name="Google Shape;413;p44"/>
          <p:cNvPicPr preferRelativeResize="0"/>
          <p:nvPr/>
        </p:nvPicPr>
        <p:blipFill>
          <a:blip r:embed="rId3">
            <a:alphaModFix/>
          </a:blip>
          <a:stretch>
            <a:fillRect/>
          </a:stretch>
        </p:blipFill>
        <p:spPr>
          <a:xfrm>
            <a:off x="1537112" y="794350"/>
            <a:ext cx="6067521" cy="4552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7" name="Shape 417"/>
        <p:cNvGrpSpPr/>
        <p:nvPr/>
      </p:nvGrpSpPr>
      <p:grpSpPr>
        <a:xfrm>
          <a:off x="0" y="0"/>
          <a:ext cx="0" cy="0"/>
          <a:chOff x="0" y="0"/>
          <a:chExt cx="0" cy="0"/>
        </a:xfrm>
      </p:grpSpPr>
      <p:pic>
        <p:nvPicPr>
          <p:cNvPr id="418" name="Google Shape;418;p45"/>
          <p:cNvPicPr preferRelativeResize="0"/>
          <p:nvPr/>
        </p:nvPicPr>
        <p:blipFill rotWithShape="1">
          <a:blip r:embed="rId3">
            <a:alphaModFix/>
          </a:blip>
          <a:srcRect b="0" l="0" r="0" t="0"/>
          <a:stretch/>
        </p:blipFill>
        <p:spPr>
          <a:xfrm>
            <a:off x="0" y="177803"/>
            <a:ext cx="9144000" cy="481012"/>
          </a:xfrm>
          <a:prstGeom prst="rect">
            <a:avLst/>
          </a:prstGeom>
          <a:noFill/>
          <a:ln>
            <a:noFill/>
          </a:ln>
        </p:spPr>
      </p:pic>
      <p:sp>
        <p:nvSpPr>
          <p:cNvPr id="419" name="Google Shape;419;p45"/>
          <p:cNvSpPr txBox="1"/>
          <p:nvPr>
            <p:ph type="title"/>
          </p:nvPr>
        </p:nvSpPr>
        <p:spPr>
          <a:xfrm>
            <a:off x="1295400" y="1009650"/>
            <a:ext cx="2438400" cy="286702"/>
          </a:xfrm>
          <a:prstGeom prst="rect">
            <a:avLst/>
          </a:prstGeom>
          <a:noFill/>
          <a:ln>
            <a:noFill/>
          </a:ln>
        </p:spPr>
        <p:txBody>
          <a:bodyPr anchorCtr="0" anchor="t" bIns="0" lIns="0" spcFirstLastPara="1" rIns="0" wrap="square" tIns="5725">
            <a:spAutoFit/>
          </a:bodyPr>
          <a:lstStyle/>
          <a:p>
            <a:pPr indent="0" lvl="0" marL="12700" rtl="0" algn="l">
              <a:lnSpc>
                <a:spcPct val="100000"/>
              </a:lnSpc>
              <a:spcBef>
                <a:spcPts val="0"/>
              </a:spcBef>
              <a:spcAft>
                <a:spcPts val="0"/>
              </a:spcAft>
              <a:buNone/>
            </a:pPr>
            <a:r>
              <a:rPr lang="en-GB"/>
              <a:t>Churn distribution</a:t>
            </a:r>
            <a:endParaRPr>
              <a:latin typeface="Helvetica Neue"/>
              <a:ea typeface="Helvetica Neue"/>
              <a:cs typeface="Helvetica Neue"/>
              <a:sym typeface="Helvetica Neue"/>
            </a:endParaRPr>
          </a:p>
        </p:txBody>
      </p:sp>
      <p:pic>
        <p:nvPicPr>
          <p:cNvPr id="420" name="Google Shape;420;p45"/>
          <p:cNvPicPr preferRelativeResize="0"/>
          <p:nvPr/>
        </p:nvPicPr>
        <p:blipFill rotWithShape="1">
          <a:blip r:embed="rId4">
            <a:alphaModFix/>
          </a:blip>
          <a:srcRect b="0" l="0" r="0" t="0"/>
          <a:stretch/>
        </p:blipFill>
        <p:spPr>
          <a:xfrm>
            <a:off x="533400" y="1756410"/>
            <a:ext cx="4305300" cy="2676062"/>
          </a:xfrm>
          <a:prstGeom prst="rect">
            <a:avLst/>
          </a:prstGeom>
          <a:noFill/>
          <a:ln>
            <a:noFill/>
          </a:ln>
        </p:spPr>
      </p:pic>
      <p:sp>
        <p:nvSpPr>
          <p:cNvPr id="421" name="Google Shape;421;p45"/>
          <p:cNvSpPr txBox="1"/>
          <p:nvPr/>
        </p:nvSpPr>
        <p:spPr>
          <a:xfrm>
            <a:off x="5045460" y="1009650"/>
            <a:ext cx="3581400" cy="282769"/>
          </a:xfrm>
          <a:prstGeom prst="rect">
            <a:avLst/>
          </a:prstGeom>
          <a:noFill/>
          <a:ln>
            <a:noFill/>
          </a:ln>
        </p:spPr>
        <p:txBody>
          <a:bodyPr anchorCtr="0" anchor="t" bIns="0" lIns="0" spcFirstLastPara="1" rIns="0" wrap="square" tIns="5725">
            <a:spAutoFit/>
          </a:bodyPr>
          <a:lstStyle/>
          <a:p>
            <a:pPr indent="0" lvl="0" marL="12700" marR="0" rtl="0" algn="l">
              <a:spcBef>
                <a:spcPts val="0"/>
              </a:spcBef>
              <a:spcAft>
                <a:spcPts val="0"/>
              </a:spcAft>
              <a:buNone/>
            </a:pPr>
            <a:r>
              <a:rPr b="0" i="0" lang="en-GB" sz="1800">
                <a:solidFill>
                  <a:srgbClr val="0E3F66"/>
                </a:solidFill>
                <a:latin typeface="Verdana"/>
                <a:ea typeface="Verdana"/>
                <a:cs typeface="Verdana"/>
                <a:sym typeface="Verdana"/>
              </a:rPr>
              <a:t>Feature importance for data</a:t>
            </a:r>
            <a:endParaRPr b="0" i="0" sz="1800">
              <a:solidFill>
                <a:srgbClr val="0E3F66"/>
              </a:solidFill>
              <a:latin typeface="Helvetica Neue"/>
              <a:ea typeface="Helvetica Neue"/>
              <a:cs typeface="Helvetica Neue"/>
              <a:sym typeface="Helvetica Neue"/>
            </a:endParaRPr>
          </a:p>
        </p:txBody>
      </p:sp>
      <p:pic>
        <p:nvPicPr>
          <p:cNvPr id="422" name="Google Shape;422;p45"/>
          <p:cNvPicPr preferRelativeResize="0"/>
          <p:nvPr/>
        </p:nvPicPr>
        <p:blipFill rotWithShape="1">
          <a:blip r:embed="rId5">
            <a:alphaModFix/>
          </a:blip>
          <a:srcRect b="0" l="0" r="0" t="0"/>
          <a:stretch/>
        </p:blipFill>
        <p:spPr>
          <a:xfrm>
            <a:off x="4399500" y="1782128"/>
            <a:ext cx="4716060" cy="254222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6" name="Shape 426"/>
        <p:cNvGrpSpPr/>
        <p:nvPr/>
      </p:nvGrpSpPr>
      <p:grpSpPr>
        <a:xfrm>
          <a:off x="0" y="0"/>
          <a:ext cx="0" cy="0"/>
          <a:chOff x="0" y="0"/>
          <a:chExt cx="0" cy="0"/>
        </a:xfrm>
      </p:grpSpPr>
      <p:pic>
        <p:nvPicPr>
          <p:cNvPr id="427" name="Google Shape;427;p46"/>
          <p:cNvPicPr preferRelativeResize="0"/>
          <p:nvPr/>
        </p:nvPicPr>
        <p:blipFill rotWithShape="1">
          <a:blip r:embed="rId3">
            <a:alphaModFix/>
          </a:blip>
          <a:srcRect b="0" l="0" r="0" t="0"/>
          <a:stretch/>
        </p:blipFill>
        <p:spPr>
          <a:xfrm>
            <a:off x="0" y="177803"/>
            <a:ext cx="9144000" cy="481012"/>
          </a:xfrm>
          <a:prstGeom prst="rect">
            <a:avLst/>
          </a:prstGeom>
          <a:noFill/>
          <a:ln>
            <a:noFill/>
          </a:ln>
        </p:spPr>
      </p:pic>
      <p:sp>
        <p:nvSpPr>
          <p:cNvPr id="428" name="Google Shape;428;p46"/>
          <p:cNvSpPr txBox="1"/>
          <p:nvPr>
            <p:ph type="title"/>
          </p:nvPr>
        </p:nvSpPr>
        <p:spPr>
          <a:xfrm>
            <a:off x="1295400" y="1009650"/>
            <a:ext cx="2438400" cy="286702"/>
          </a:xfrm>
          <a:prstGeom prst="rect">
            <a:avLst/>
          </a:prstGeom>
          <a:noFill/>
          <a:ln>
            <a:noFill/>
          </a:ln>
        </p:spPr>
        <p:txBody>
          <a:bodyPr anchorCtr="0" anchor="t" bIns="0" lIns="0" spcFirstLastPara="1" rIns="0" wrap="square" tIns="5725">
            <a:spAutoFit/>
          </a:bodyPr>
          <a:lstStyle/>
          <a:p>
            <a:pPr indent="0" lvl="0" marL="12700" rtl="0" algn="l">
              <a:lnSpc>
                <a:spcPct val="100000"/>
              </a:lnSpc>
              <a:spcBef>
                <a:spcPts val="0"/>
              </a:spcBef>
              <a:spcAft>
                <a:spcPts val="0"/>
              </a:spcAft>
              <a:buNone/>
            </a:pPr>
            <a:r>
              <a:rPr lang="en-GB"/>
              <a:t>monthly distribution</a:t>
            </a:r>
            <a:endParaRPr>
              <a:latin typeface="Helvetica Neue"/>
              <a:ea typeface="Helvetica Neue"/>
              <a:cs typeface="Helvetica Neue"/>
              <a:sym typeface="Helvetica Neue"/>
            </a:endParaRPr>
          </a:p>
        </p:txBody>
      </p:sp>
      <p:sp>
        <p:nvSpPr>
          <p:cNvPr id="429" name="Google Shape;429;p46"/>
          <p:cNvSpPr txBox="1"/>
          <p:nvPr/>
        </p:nvSpPr>
        <p:spPr>
          <a:xfrm>
            <a:off x="5045460" y="1029776"/>
            <a:ext cx="3581400" cy="282769"/>
          </a:xfrm>
          <a:prstGeom prst="rect">
            <a:avLst/>
          </a:prstGeom>
          <a:noFill/>
          <a:ln>
            <a:noFill/>
          </a:ln>
        </p:spPr>
        <p:txBody>
          <a:bodyPr anchorCtr="0" anchor="t" bIns="0" lIns="0" spcFirstLastPara="1" rIns="0" wrap="square" tIns="5725">
            <a:spAutoFit/>
          </a:bodyPr>
          <a:lstStyle/>
          <a:p>
            <a:pPr indent="0" lvl="0" marL="12700" marR="0" rtl="0" algn="l">
              <a:spcBef>
                <a:spcPts val="0"/>
              </a:spcBef>
              <a:spcAft>
                <a:spcPts val="0"/>
              </a:spcAft>
              <a:buNone/>
            </a:pPr>
            <a:r>
              <a:rPr b="0" i="0" lang="en-GB" sz="1800">
                <a:solidFill>
                  <a:srgbClr val="0E3F66"/>
                </a:solidFill>
                <a:latin typeface="Verdana"/>
                <a:ea typeface="Verdana"/>
                <a:cs typeface="Verdana"/>
                <a:sym typeface="Verdana"/>
              </a:rPr>
              <a:t>Customer distribution</a:t>
            </a:r>
            <a:endParaRPr b="0" i="0" sz="1800">
              <a:solidFill>
                <a:srgbClr val="0E3F66"/>
              </a:solidFill>
              <a:latin typeface="Helvetica Neue"/>
              <a:ea typeface="Helvetica Neue"/>
              <a:cs typeface="Helvetica Neue"/>
              <a:sym typeface="Helvetica Neue"/>
            </a:endParaRPr>
          </a:p>
        </p:txBody>
      </p:sp>
      <p:pic>
        <p:nvPicPr>
          <p:cNvPr id="430" name="Google Shape;430;p46"/>
          <p:cNvPicPr preferRelativeResize="0"/>
          <p:nvPr/>
        </p:nvPicPr>
        <p:blipFill rotWithShape="1">
          <a:blip r:embed="rId4">
            <a:alphaModFix/>
          </a:blip>
          <a:srcRect b="0" l="0" r="0" t="0"/>
          <a:stretch/>
        </p:blipFill>
        <p:spPr>
          <a:xfrm>
            <a:off x="625621" y="1809750"/>
            <a:ext cx="3938759" cy="2799988"/>
          </a:xfrm>
          <a:prstGeom prst="rect">
            <a:avLst/>
          </a:prstGeom>
          <a:noFill/>
          <a:ln>
            <a:noFill/>
          </a:ln>
        </p:spPr>
      </p:pic>
      <p:pic>
        <p:nvPicPr>
          <p:cNvPr id="431" name="Google Shape;431;p46"/>
          <p:cNvPicPr preferRelativeResize="0"/>
          <p:nvPr/>
        </p:nvPicPr>
        <p:blipFill rotWithShape="1">
          <a:blip r:embed="rId5">
            <a:alphaModFix/>
          </a:blip>
          <a:srcRect b="0" l="0" r="0" t="0"/>
          <a:stretch/>
        </p:blipFill>
        <p:spPr>
          <a:xfrm>
            <a:off x="4790581" y="1863244"/>
            <a:ext cx="4091159" cy="274649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5" name="Shape 435"/>
        <p:cNvGrpSpPr/>
        <p:nvPr/>
      </p:nvGrpSpPr>
      <p:grpSpPr>
        <a:xfrm>
          <a:off x="0" y="0"/>
          <a:ext cx="0" cy="0"/>
          <a:chOff x="0" y="0"/>
          <a:chExt cx="0" cy="0"/>
        </a:xfrm>
      </p:grpSpPr>
      <p:sp>
        <p:nvSpPr>
          <p:cNvPr id="436" name="Google Shape;436;p47"/>
          <p:cNvSpPr/>
          <p:nvPr/>
        </p:nvSpPr>
        <p:spPr>
          <a:xfrm>
            <a:off x="0" y="0"/>
            <a:ext cx="91440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437" name="Google Shape;437;p47"/>
          <p:cNvSpPr/>
          <p:nvPr/>
        </p:nvSpPr>
        <p:spPr>
          <a:xfrm>
            <a:off x="413665" y="228602"/>
            <a:ext cx="8323012" cy="1179862"/>
          </a:xfrm>
          <a:prstGeom prst="rect">
            <a:avLst/>
          </a:prstGeom>
          <a:solidFill>
            <a:schemeClr val="lt1"/>
          </a:solidFill>
          <a:ln cap="flat" cmpd="sng" w="12700">
            <a:solidFill>
              <a:srgbClr val="DEDEDE"/>
            </a:solidFill>
            <a:prstDash val="solid"/>
            <a:round/>
            <a:headEnd len="sm" w="sm" type="none"/>
            <a:tailEnd len="sm" w="sm" type="none"/>
          </a:ln>
          <a:effectLst>
            <a:outerShdw blurRad="50800" rotWithShape="0" algn="tl" dir="2700000" dist="38100">
              <a:srgbClr val="D4CFB4">
                <a:alpha val="49803"/>
              </a:srgbClr>
            </a:outerShdw>
          </a:effectLst>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Calibri"/>
              <a:ea typeface="Calibri"/>
              <a:cs typeface="Calibri"/>
              <a:sym typeface="Calibri"/>
            </a:endParaRPr>
          </a:p>
        </p:txBody>
      </p:sp>
      <p:sp>
        <p:nvSpPr>
          <p:cNvPr id="438" name="Google Shape;438;p47"/>
          <p:cNvSpPr txBox="1"/>
          <p:nvPr>
            <p:ph type="title"/>
          </p:nvPr>
        </p:nvSpPr>
        <p:spPr>
          <a:xfrm>
            <a:off x="651510" y="304181"/>
            <a:ext cx="3751326" cy="1028700"/>
          </a:xfrm>
          <a:prstGeom prst="rect">
            <a:avLst/>
          </a:prstGeom>
          <a:noFill/>
          <a:ln>
            <a:noFill/>
          </a:ln>
        </p:spPr>
        <p:txBody>
          <a:bodyPr anchorCtr="0" anchor="ctr" bIns="22850" lIns="45725" spcFirstLastPara="1" rIns="45725" wrap="square" tIns="22850">
            <a:normAutofit/>
          </a:bodyPr>
          <a:lstStyle/>
          <a:p>
            <a:pPr indent="0" lvl="0" marL="12700" rtl="0" algn="l">
              <a:lnSpc>
                <a:spcPct val="90000"/>
              </a:lnSpc>
              <a:spcBef>
                <a:spcPts val="0"/>
              </a:spcBef>
              <a:spcAft>
                <a:spcPts val="0"/>
              </a:spcAft>
              <a:buNone/>
            </a:pPr>
            <a:r>
              <a:rPr lang="en-GB" sz="2700">
                <a:solidFill>
                  <a:schemeClr val="dk1"/>
                </a:solidFill>
                <a:latin typeface="Calibri"/>
                <a:ea typeface="Calibri"/>
                <a:cs typeface="Calibri"/>
                <a:sym typeface="Calibri"/>
              </a:rPr>
              <a:t>Roc curve</a:t>
            </a:r>
            <a:endParaRPr sz="2700">
              <a:solidFill>
                <a:schemeClr val="dk1"/>
              </a:solidFill>
              <a:latin typeface="Calibri"/>
              <a:ea typeface="Calibri"/>
              <a:cs typeface="Calibri"/>
              <a:sym typeface="Calibri"/>
            </a:endParaRPr>
          </a:p>
        </p:txBody>
      </p:sp>
      <p:sp>
        <p:nvSpPr>
          <p:cNvPr id="439" name="Google Shape;439;p47"/>
          <p:cNvSpPr/>
          <p:nvPr/>
        </p:nvSpPr>
        <p:spPr>
          <a:xfrm>
            <a:off x="371088" y="573318"/>
            <a:ext cx="96012" cy="490427"/>
          </a:xfrm>
          <a:prstGeom prst="rect">
            <a:avLst/>
          </a:prstGeom>
          <a:solidFill>
            <a:schemeClr val="accent2"/>
          </a:solidFill>
          <a:ln>
            <a:noFill/>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Calibri"/>
              <a:ea typeface="Calibri"/>
              <a:cs typeface="Calibri"/>
              <a:sym typeface="Calibri"/>
            </a:endParaRPr>
          </a:p>
        </p:txBody>
      </p:sp>
      <p:sp>
        <p:nvSpPr>
          <p:cNvPr id="440" name="Google Shape;440;p47"/>
          <p:cNvSpPr/>
          <p:nvPr/>
        </p:nvSpPr>
        <p:spPr>
          <a:xfrm rot="5400000">
            <a:off x="4190238" y="803877"/>
            <a:ext cx="766094" cy="6858"/>
          </a:xfrm>
          <a:prstGeom prst="rect">
            <a:avLst/>
          </a:prstGeom>
          <a:solidFill>
            <a:srgbClr val="D5D5D5"/>
          </a:solidFill>
          <a:ln>
            <a:noFill/>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Calibri"/>
              <a:ea typeface="Calibri"/>
              <a:cs typeface="Calibri"/>
              <a:sym typeface="Calibri"/>
            </a:endParaRPr>
          </a:p>
        </p:txBody>
      </p:sp>
      <p:pic>
        <p:nvPicPr>
          <p:cNvPr id="441" name="Google Shape;441;p47"/>
          <p:cNvPicPr preferRelativeResize="0"/>
          <p:nvPr/>
        </p:nvPicPr>
        <p:blipFill rotWithShape="1">
          <a:blip r:embed="rId3">
            <a:alphaModFix/>
          </a:blip>
          <a:srcRect b="0" l="0" r="0" t="0"/>
          <a:stretch/>
        </p:blipFill>
        <p:spPr>
          <a:xfrm>
            <a:off x="411794" y="1842092"/>
            <a:ext cx="4073652" cy="2607137"/>
          </a:xfrm>
          <a:prstGeom prst="rect">
            <a:avLst/>
          </a:prstGeom>
          <a:noFill/>
          <a:ln>
            <a:noFill/>
          </a:ln>
        </p:spPr>
      </p:pic>
      <p:pic>
        <p:nvPicPr>
          <p:cNvPr id="442" name="Google Shape;442;p47"/>
          <p:cNvPicPr preferRelativeResize="0"/>
          <p:nvPr/>
        </p:nvPicPr>
        <p:blipFill rotWithShape="1">
          <a:blip r:embed="rId4">
            <a:alphaModFix/>
          </a:blip>
          <a:srcRect b="0" l="0" r="0" t="0"/>
          <a:stretch/>
        </p:blipFill>
        <p:spPr>
          <a:xfrm>
            <a:off x="4658556" y="3034967"/>
            <a:ext cx="4073652" cy="2138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2509350" y="166650"/>
            <a:ext cx="4503600" cy="323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GB" sz="2100"/>
              <a:t>data architecture diagram</a:t>
            </a:r>
            <a:endParaRPr b="1" sz="2100"/>
          </a:p>
        </p:txBody>
      </p:sp>
      <p:pic>
        <p:nvPicPr>
          <p:cNvPr id="123" name="Google Shape;123;p21"/>
          <p:cNvPicPr preferRelativeResize="0"/>
          <p:nvPr/>
        </p:nvPicPr>
        <p:blipFill>
          <a:blip r:embed="rId3">
            <a:alphaModFix/>
          </a:blip>
          <a:stretch>
            <a:fillRect/>
          </a:stretch>
        </p:blipFill>
        <p:spPr>
          <a:xfrm>
            <a:off x="152400" y="685800"/>
            <a:ext cx="8575100" cy="43053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8"/>
          <p:cNvSpPr txBox="1"/>
          <p:nvPr>
            <p:ph type="title"/>
          </p:nvPr>
        </p:nvSpPr>
        <p:spPr>
          <a:xfrm>
            <a:off x="1428979" y="237127"/>
            <a:ext cx="6285900" cy="279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Customers churns</a:t>
            </a:r>
            <a:endParaRPr/>
          </a:p>
        </p:txBody>
      </p:sp>
      <p:sp>
        <p:nvSpPr>
          <p:cNvPr id="448" name="Google Shape;448;p48"/>
          <p:cNvSpPr txBox="1"/>
          <p:nvPr>
            <p:ph idx="2" type="body"/>
          </p:nvPr>
        </p:nvSpPr>
        <p:spPr>
          <a:xfrm>
            <a:off x="4709160" y="1183005"/>
            <a:ext cx="3977700" cy="20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449" name="Google Shape;449;p48"/>
          <p:cNvPicPr preferRelativeResize="0"/>
          <p:nvPr/>
        </p:nvPicPr>
        <p:blipFill>
          <a:blip r:embed="rId3">
            <a:alphaModFix/>
          </a:blip>
          <a:stretch>
            <a:fillRect/>
          </a:stretch>
        </p:blipFill>
        <p:spPr>
          <a:xfrm>
            <a:off x="152400" y="1391200"/>
            <a:ext cx="3278925" cy="3599900"/>
          </a:xfrm>
          <a:prstGeom prst="rect">
            <a:avLst/>
          </a:prstGeom>
          <a:noFill/>
          <a:ln>
            <a:noFill/>
          </a:ln>
        </p:spPr>
      </p:pic>
      <p:pic>
        <p:nvPicPr>
          <p:cNvPr id="450" name="Google Shape;450;p48"/>
          <p:cNvPicPr preferRelativeResize="0"/>
          <p:nvPr/>
        </p:nvPicPr>
        <p:blipFill>
          <a:blip r:embed="rId4">
            <a:alphaModFix/>
          </a:blip>
          <a:stretch>
            <a:fillRect/>
          </a:stretch>
        </p:blipFill>
        <p:spPr>
          <a:xfrm>
            <a:off x="3583725" y="1183000"/>
            <a:ext cx="5103124" cy="38081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9"/>
          <p:cNvSpPr txBox="1"/>
          <p:nvPr>
            <p:ph type="title"/>
          </p:nvPr>
        </p:nvSpPr>
        <p:spPr>
          <a:xfrm>
            <a:off x="1428979" y="237127"/>
            <a:ext cx="6285900" cy="279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By gender</a:t>
            </a:r>
            <a:endParaRPr/>
          </a:p>
        </p:txBody>
      </p:sp>
      <p:pic>
        <p:nvPicPr>
          <p:cNvPr id="456" name="Google Shape;456;p49"/>
          <p:cNvPicPr preferRelativeResize="0"/>
          <p:nvPr/>
        </p:nvPicPr>
        <p:blipFill>
          <a:blip r:embed="rId3">
            <a:alphaModFix/>
          </a:blip>
          <a:stretch>
            <a:fillRect/>
          </a:stretch>
        </p:blipFill>
        <p:spPr>
          <a:xfrm>
            <a:off x="152400" y="1281050"/>
            <a:ext cx="3977699" cy="3710049"/>
          </a:xfrm>
          <a:prstGeom prst="rect">
            <a:avLst/>
          </a:prstGeom>
          <a:noFill/>
          <a:ln>
            <a:noFill/>
          </a:ln>
        </p:spPr>
      </p:pic>
      <p:pic>
        <p:nvPicPr>
          <p:cNvPr id="457" name="Google Shape;457;p49"/>
          <p:cNvPicPr preferRelativeResize="0"/>
          <p:nvPr/>
        </p:nvPicPr>
        <p:blipFill>
          <a:blip r:embed="rId4">
            <a:alphaModFix/>
          </a:blip>
          <a:stretch>
            <a:fillRect/>
          </a:stretch>
        </p:blipFill>
        <p:spPr>
          <a:xfrm>
            <a:off x="4273975" y="1095525"/>
            <a:ext cx="3977699" cy="38955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0"/>
          <p:cNvSpPr txBox="1"/>
          <p:nvPr>
            <p:ph type="title"/>
          </p:nvPr>
        </p:nvSpPr>
        <p:spPr>
          <a:xfrm>
            <a:off x="1428979" y="237127"/>
            <a:ext cx="6285900" cy="279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Counts</a:t>
            </a:r>
            <a:endParaRPr/>
          </a:p>
        </p:txBody>
      </p:sp>
      <p:pic>
        <p:nvPicPr>
          <p:cNvPr id="463" name="Google Shape;463;p50"/>
          <p:cNvPicPr preferRelativeResize="0"/>
          <p:nvPr/>
        </p:nvPicPr>
        <p:blipFill>
          <a:blip r:embed="rId3">
            <a:alphaModFix/>
          </a:blip>
          <a:stretch>
            <a:fillRect/>
          </a:stretch>
        </p:blipFill>
        <p:spPr>
          <a:xfrm>
            <a:off x="304800" y="1203600"/>
            <a:ext cx="3484676" cy="3599901"/>
          </a:xfrm>
          <a:prstGeom prst="rect">
            <a:avLst/>
          </a:prstGeom>
          <a:noFill/>
          <a:ln>
            <a:noFill/>
          </a:ln>
        </p:spPr>
      </p:pic>
      <p:pic>
        <p:nvPicPr>
          <p:cNvPr id="464" name="Google Shape;464;p50"/>
          <p:cNvPicPr preferRelativeResize="0"/>
          <p:nvPr/>
        </p:nvPicPr>
        <p:blipFill>
          <a:blip r:embed="rId4">
            <a:alphaModFix/>
          </a:blip>
          <a:stretch>
            <a:fillRect/>
          </a:stretch>
        </p:blipFill>
        <p:spPr>
          <a:xfrm>
            <a:off x="3789475" y="1203600"/>
            <a:ext cx="4585899" cy="3787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1"/>
          <p:cNvSpPr txBox="1"/>
          <p:nvPr>
            <p:ph type="title"/>
          </p:nvPr>
        </p:nvSpPr>
        <p:spPr>
          <a:xfrm>
            <a:off x="1428979" y="237127"/>
            <a:ext cx="62859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Online </a:t>
            </a:r>
            <a:r>
              <a:rPr lang="en-GB"/>
              <a:t>security and partner`</a:t>
            </a:r>
            <a:endParaRPr/>
          </a:p>
        </p:txBody>
      </p:sp>
      <p:pic>
        <p:nvPicPr>
          <p:cNvPr id="470" name="Google Shape;470;p51"/>
          <p:cNvPicPr preferRelativeResize="0"/>
          <p:nvPr/>
        </p:nvPicPr>
        <p:blipFill>
          <a:blip r:embed="rId3">
            <a:alphaModFix/>
          </a:blip>
          <a:stretch>
            <a:fillRect/>
          </a:stretch>
        </p:blipFill>
        <p:spPr>
          <a:xfrm>
            <a:off x="152400" y="1289875"/>
            <a:ext cx="3465976" cy="3701224"/>
          </a:xfrm>
          <a:prstGeom prst="rect">
            <a:avLst/>
          </a:prstGeom>
          <a:noFill/>
          <a:ln>
            <a:noFill/>
          </a:ln>
        </p:spPr>
      </p:pic>
      <p:pic>
        <p:nvPicPr>
          <p:cNvPr id="471" name="Google Shape;471;p51"/>
          <p:cNvPicPr preferRelativeResize="0"/>
          <p:nvPr/>
        </p:nvPicPr>
        <p:blipFill>
          <a:blip r:embed="rId4">
            <a:alphaModFix/>
          </a:blip>
          <a:stretch>
            <a:fillRect/>
          </a:stretch>
        </p:blipFill>
        <p:spPr>
          <a:xfrm>
            <a:off x="3770775" y="1289875"/>
            <a:ext cx="4916076" cy="3701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2"/>
          <p:cNvSpPr txBox="1"/>
          <p:nvPr>
            <p:ph type="title"/>
          </p:nvPr>
        </p:nvSpPr>
        <p:spPr>
          <a:xfrm>
            <a:off x="1428979" y="237127"/>
            <a:ext cx="6285900" cy="279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Contract and device </a:t>
            </a:r>
            <a:r>
              <a:rPr lang="en-GB"/>
              <a:t>protection </a:t>
            </a:r>
            <a:endParaRPr/>
          </a:p>
        </p:txBody>
      </p:sp>
      <p:pic>
        <p:nvPicPr>
          <p:cNvPr id="477" name="Google Shape;477;p52"/>
          <p:cNvPicPr preferRelativeResize="0"/>
          <p:nvPr/>
        </p:nvPicPr>
        <p:blipFill>
          <a:blip r:embed="rId3">
            <a:alphaModFix/>
          </a:blip>
          <a:stretch>
            <a:fillRect/>
          </a:stretch>
        </p:blipFill>
        <p:spPr>
          <a:xfrm>
            <a:off x="0" y="1391200"/>
            <a:ext cx="4461576" cy="3599900"/>
          </a:xfrm>
          <a:prstGeom prst="rect">
            <a:avLst/>
          </a:prstGeom>
          <a:noFill/>
          <a:ln>
            <a:noFill/>
          </a:ln>
        </p:spPr>
      </p:pic>
      <p:pic>
        <p:nvPicPr>
          <p:cNvPr id="478" name="Google Shape;478;p52"/>
          <p:cNvPicPr preferRelativeResize="0"/>
          <p:nvPr/>
        </p:nvPicPr>
        <p:blipFill>
          <a:blip r:embed="rId4">
            <a:alphaModFix/>
          </a:blip>
          <a:stretch>
            <a:fillRect/>
          </a:stretch>
        </p:blipFill>
        <p:spPr>
          <a:xfrm>
            <a:off x="4390875" y="1391200"/>
            <a:ext cx="4461576" cy="35999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3"/>
          <p:cNvSpPr txBox="1"/>
          <p:nvPr>
            <p:ph type="title"/>
          </p:nvPr>
        </p:nvSpPr>
        <p:spPr>
          <a:xfrm>
            <a:off x="1428979" y="237127"/>
            <a:ext cx="6285900" cy="279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Payment method </a:t>
            </a:r>
            <a:endParaRPr/>
          </a:p>
        </p:txBody>
      </p:sp>
      <p:pic>
        <p:nvPicPr>
          <p:cNvPr id="484" name="Google Shape;484;p53"/>
          <p:cNvPicPr preferRelativeResize="0"/>
          <p:nvPr/>
        </p:nvPicPr>
        <p:blipFill>
          <a:blip r:embed="rId3">
            <a:alphaModFix/>
          </a:blip>
          <a:stretch>
            <a:fillRect/>
          </a:stretch>
        </p:blipFill>
        <p:spPr>
          <a:xfrm>
            <a:off x="152400" y="1391200"/>
            <a:ext cx="8761899" cy="3423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54"/>
          <p:cNvPicPr preferRelativeResize="0"/>
          <p:nvPr/>
        </p:nvPicPr>
        <p:blipFill rotWithShape="1">
          <a:blip r:embed="rId3">
            <a:alphaModFix/>
          </a:blip>
          <a:srcRect b="3540" l="0" r="0" t="0"/>
          <a:stretch/>
        </p:blipFill>
        <p:spPr>
          <a:xfrm>
            <a:off x="152400" y="1543600"/>
            <a:ext cx="4573626" cy="3325500"/>
          </a:xfrm>
          <a:prstGeom prst="rect">
            <a:avLst/>
          </a:prstGeom>
          <a:noFill/>
          <a:ln>
            <a:noFill/>
          </a:ln>
        </p:spPr>
      </p:pic>
      <p:pic>
        <p:nvPicPr>
          <p:cNvPr id="490" name="Google Shape;490;p54"/>
          <p:cNvPicPr preferRelativeResize="0"/>
          <p:nvPr/>
        </p:nvPicPr>
        <p:blipFill>
          <a:blip r:embed="rId4">
            <a:alphaModFix/>
          </a:blip>
          <a:stretch>
            <a:fillRect/>
          </a:stretch>
        </p:blipFill>
        <p:spPr>
          <a:xfrm>
            <a:off x="4878423" y="1543605"/>
            <a:ext cx="4113177" cy="3202794"/>
          </a:xfrm>
          <a:prstGeom prst="rect">
            <a:avLst/>
          </a:prstGeom>
          <a:noFill/>
          <a:ln>
            <a:noFill/>
          </a:ln>
        </p:spPr>
      </p:pic>
      <p:sp>
        <p:nvSpPr>
          <p:cNvPr id="491" name="Google Shape;491;p54"/>
          <p:cNvSpPr txBox="1"/>
          <p:nvPr/>
        </p:nvSpPr>
        <p:spPr>
          <a:xfrm>
            <a:off x="2292800" y="424100"/>
            <a:ext cx="5123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solidFill>
                  <a:schemeClr val="dk1"/>
                </a:solidFill>
                <a:latin typeface="Lucida Sans"/>
                <a:ea typeface="Lucida Sans"/>
                <a:cs typeface="Lucida Sans"/>
                <a:sym typeface="Lucida Sans"/>
              </a:rPr>
              <a:t>Predicting tenure based on age</a:t>
            </a:r>
            <a:endParaRPr b="1" sz="1900">
              <a:solidFill>
                <a:schemeClr val="dk1"/>
              </a:solidFill>
              <a:latin typeface="Lucida Sans"/>
              <a:ea typeface="Lucida Sans"/>
              <a:cs typeface="Lucida Sans"/>
              <a:sym typeface="Lucida Sans"/>
            </a:endParaRPr>
          </a:p>
        </p:txBody>
      </p:sp>
      <p:sp>
        <p:nvSpPr>
          <p:cNvPr id="492" name="Google Shape;492;p54"/>
          <p:cNvSpPr txBox="1"/>
          <p:nvPr/>
        </p:nvSpPr>
        <p:spPr>
          <a:xfrm>
            <a:off x="6012100" y="4857750"/>
            <a:ext cx="31500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050">
                <a:solidFill>
                  <a:schemeClr val="dk1"/>
                </a:solidFill>
                <a:latin typeface="Courier New"/>
                <a:ea typeface="Courier New"/>
                <a:cs typeface="Courier New"/>
                <a:sym typeface="Courier New"/>
              </a:rPr>
              <a:t>a</a:t>
            </a:r>
            <a:r>
              <a:rPr lang="en-GB" sz="1050">
                <a:solidFill>
                  <a:schemeClr val="dk1"/>
                </a:solidFill>
                <a:latin typeface="Courier New"/>
                <a:ea typeface="Courier New"/>
                <a:cs typeface="Courier New"/>
                <a:sym typeface="Courier New"/>
              </a:rPr>
              <a:t>ccuracy:0.6387268190661232</a:t>
            </a:r>
            <a:endParaRPr sz="1050">
              <a:solidFill>
                <a:schemeClr val="dk1"/>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55"/>
          <p:cNvPicPr preferRelativeResize="0"/>
          <p:nvPr/>
        </p:nvPicPr>
        <p:blipFill>
          <a:blip r:embed="rId3">
            <a:alphaModFix/>
          </a:blip>
          <a:stretch>
            <a:fillRect/>
          </a:stretch>
        </p:blipFill>
        <p:spPr>
          <a:xfrm>
            <a:off x="152400" y="1543605"/>
            <a:ext cx="4557499" cy="3447495"/>
          </a:xfrm>
          <a:prstGeom prst="rect">
            <a:avLst/>
          </a:prstGeom>
          <a:noFill/>
          <a:ln>
            <a:noFill/>
          </a:ln>
        </p:spPr>
      </p:pic>
      <p:pic>
        <p:nvPicPr>
          <p:cNvPr id="498" name="Google Shape;498;p55"/>
          <p:cNvPicPr preferRelativeResize="0"/>
          <p:nvPr/>
        </p:nvPicPr>
        <p:blipFill>
          <a:blip r:embed="rId4">
            <a:alphaModFix/>
          </a:blip>
          <a:stretch>
            <a:fillRect/>
          </a:stretch>
        </p:blipFill>
        <p:spPr>
          <a:xfrm>
            <a:off x="4862299" y="1543605"/>
            <a:ext cx="4129301" cy="3387862"/>
          </a:xfrm>
          <a:prstGeom prst="rect">
            <a:avLst/>
          </a:prstGeom>
          <a:noFill/>
          <a:ln>
            <a:noFill/>
          </a:ln>
        </p:spPr>
      </p:pic>
      <p:sp>
        <p:nvSpPr>
          <p:cNvPr id="499" name="Google Shape;499;p55"/>
          <p:cNvSpPr txBox="1"/>
          <p:nvPr/>
        </p:nvSpPr>
        <p:spPr>
          <a:xfrm>
            <a:off x="2292800" y="424100"/>
            <a:ext cx="5123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solidFill>
                  <a:schemeClr val="dk1"/>
                </a:solidFill>
                <a:latin typeface="Lucida Sans"/>
                <a:ea typeface="Lucida Sans"/>
                <a:cs typeface="Lucida Sans"/>
                <a:sym typeface="Lucida Sans"/>
              </a:rPr>
              <a:t>Predicting tenure based on age</a:t>
            </a:r>
            <a:endParaRPr b="1" sz="1900">
              <a:solidFill>
                <a:schemeClr val="dk1"/>
              </a:solidFill>
              <a:latin typeface="Lucida Sans"/>
              <a:ea typeface="Lucida Sans"/>
              <a:cs typeface="Lucida Sans"/>
              <a:sym typeface="Lucida Sans"/>
            </a:endParaRPr>
          </a:p>
        </p:txBody>
      </p:sp>
      <p:sp>
        <p:nvSpPr>
          <p:cNvPr id="500" name="Google Shape;500;p55"/>
          <p:cNvSpPr txBox="1"/>
          <p:nvPr/>
        </p:nvSpPr>
        <p:spPr>
          <a:xfrm>
            <a:off x="1033550" y="4797300"/>
            <a:ext cx="33543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chemeClr val="dk1"/>
                </a:solidFill>
                <a:latin typeface="Courier New"/>
                <a:ea typeface="Courier New"/>
                <a:cs typeface="Courier New"/>
                <a:sym typeface="Courier New"/>
              </a:rPr>
              <a:t>a</a:t>
            </a:r>
            <a:r>
              <a:rPr lang="en-GB" sz="1050">
                <a:solidFill>
                  <a:schemeClr val="dk1"/>
                </a:solidFill>
                <a:latin typeface="Courier New"/>
                <a:ea typeface="Courier New"/>
                <a:cs typeface="Courier New"/>
                <a:sym typeface="Courier New"/>
              </a:rPr>
              <a:t>ccuracy: 0.8458727893403879</a:t>
            </a:r>
            <a:endParaRPr sz="1300">
              <a:solidFill>
                <a:schemeClr val="dk1"/>
              </a:solidFill>
              <a:latin typeface="Lucida Sans"/>
              <a:ea typeface="Lucida Sans"/>
              <a:cs typeface="Lucida Sans"/>
              <a:sym typeface="Lucida Sans"/>
            </a:endParaRPr>
          </a:p>
        </p:txBody>
      </p:sp>
      <p:sp>
        <p:nvSpPr>
          <p:cNvPr id="501" name="Google Shape;501;p55"/>
          <p:cNvSpPr txBox="1"/>
          <p:nvPr/>
        </p:nvSpPr>
        <p:spPr>
          <a:xfrm>
            <a:off x="5789700" y="4949700"/>
            <a:ext cx="33543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50">
                <a:solidFill>
                  <a:schemeClr val="dk1"/>
                </a:solidFill>
                <a:latin typeface="Courier New"/>
                <a:ea typeface="Courier New"/>
                <a:cs typeface="Courier New"/>
                <a:sym typeface="Courier New"/>
              </a:rPr>
              <a:t>accuracy: 0.9266297656544139</a:t>
            </a:r>
            <a:endParaRPr sz="1300">
              <a:solidFill>
                <a:schemeClr val="dk1"/>
              </a:solidFill>
              <a:latin typeface="Lucida Sans"/>
              <a:ea typeface="Lucida Sans"/>
              <a:cs typeface="Lucida Sans"/>
              <a:sym typeface="Lucida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6"/>
          <p:cNvSpPr txBox="1"/>
          <p:nvPr>
            <p:ph type="title"/>
          </p:nvPr>
        </p:nvSpPr>
        <p:spPr>
          <a:xfrm>
            <a:off x="1428979" y="237127"/>
            <a:ext cx="6285900" cy="279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Flask app    ( </a:t>
            </a:r>
            <a:r>
              <a:rPr lang="en-GB"/>
              <a:t>predict of customer churn)</a:t>
            </a:r>
            <a:endParaRPr/>
          </a:p>
        </p:txBody>
      </p:sp>
      <p:sp>
        <p:nvSpPr>
          <p:cNvPr id="507" name="Google Shape;507;p56"/>
          <p:cNvSpPr txBox="1"/>
          <p:nvPr>
            <p:ph idx="1" type="body"/>
          </p:nvPr>
        </p:nvSpPr>
        <p:spPr>
          <a:xfrm>
            <a:off x="457200" y="1183005"/>
            <a:ext cx="3977700" cy="20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508" name="Google Shape;508;p56"/>
          <p:cNvSpPr txBox="1"/>
          <p:nvPr>
            <p:ph idx="2" type="body"/>
          </p:nvPr>
        </p:nvSpPr>
        <p:spPr>
          <a:xfrm>
            <a:off x="4709160" y="1183005"/>
            <a:ext cx="3977700" cy="20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id="509" name="Google Shape;509;p56"/>
          <p:cNvPicPr preferRelativeResize="0"/>
          <p:nvPr/>
        </p:nvPicPr>
        <p:blipFill>
          <a:blip r:embed="rId3">
            <a:alphaModFix/>
          </a:blip>
          <a:stretch>
            <a:fillRect/>
          </a:stretch>
        </p:blipFill>
        <p:spPr>
          <a:xfrm>
            <a:off x="0" y="1183000"/>
            <a:ext cx="3977700" cy="3447501"/>
          </a:xfrm>
          <a:prstGeom prst="rect">
            <a:avLst/>
          </a:prstGeom>
          <a:noFill/>
          <a:ln>
            <a:noFill/>
          </a:ln>
        </p:spPr>
      </p:pic>
      <p:pic>
        <p:nvPicPr>
          <p:cNvPr id="510" name="Google Shape;510;p56"/>
          <p:cNvPicPr preferRelativeResize="0"/>
          <p:nvPr/>
        </p:nvPicPr>
        <p:blipFill>
          <a:blip r:embed="rId4">
            <a:alphaModFix/>
          </a:blip>
          <a:stretch>
            <a:fillRect/>
          </a:stretch>
        </p:blipFill>
        <p:spPr>
          <a:xfrm>
            <a:off x="3898375" y="1391200"/>
            <a:ext cx="5245625" cy="36046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7"/>
          <p:cNvSpPr txBox="1"/>
          <p:nvPr>
            <p:ph type="title"/>
          </p:nvPr>
        </p:nvSpPr>
        <p:spPr>
          <a:xfrm>
            <a:off x="1428979" y="237127"/>
            <a:ext cx="6285900" cy="279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GB"/>
              <a:t>Flask app</a:t>
            </a:r>
            <a:endParaRPr/>
          </a:p>
        </p:txBody>
      </p:sp>
      <p:pic>
        <p:nvPicPr>
          <p:cNvPr id="516" name="Google Shape;516;p57"/>
          <p:cNvPicPr preferRelativeResize="0"/>
          <p:nvPr/>
        </p:nvPicPr>
        <p:blipFill>
          <a:blip r:embed="rId3">
            <a:alphaModFix/>
          </a:blip>
          <a:stretch>
            <a:fillRect/>
          </a:stretch>
        </p:blipFill>
        <p:spPr>
          <a:xfrm>
            <a:off x="355575" y="1125475"/>
            <a:ext cx="4858838" cy="3810000"/>
          </a:xfrm>
          <a:prstGeom prst="rect">
            <a:avLst/>
          </a:prstGeom>
          <a:noFill/>
          <a:ln>
            <a:noFill/>
          </a:ln>
        </p:spPr>
      </p:pic>
      <p:pic>
        <p:nvPicPr>
          <p:cNvPr id="517" name="Google Shape;517;p57"/>
          <p:cNvPicPr preferRelativeResize="0"/>
          <p:nvPr/>
        </p:nvPicPr>
        <p:blipFill>
          <a:blip r:embed="rId4">
            <a:alphaModFix/>
          </a:blip>
          <a:stretch>
            <a:fillRect/>
          </a:stretch>
        </p:blipFill>
        <p:spPr>
          <a:xfrm>
            <a:off x="5096314" y="3178768"/>
            <a:ext cx="5056497" cy="747975"/>
          </a:xfrm>
          <a:prstGeom prst="rect">
            <a:avLst/>
          </a:prstGeom>
          <a:noFill/>
          <a:ln>
            <a:noFill/>
          </a:ln>
        </p:spPr>
      </p:pic>
      <p:pic>
        <p:nvPicPr>
          <p:cNvPr id="518" name="Google Shape;518;p57"/>
          <p:cNvPicPr preferRelativeResize="0"/>
          <p:nvPr/>
        </p:nvPicPr>
        <p:blipFill>
          <a:blip r:embed="rId5">
            <a:alphaModFix/>
          </a:blip>
          <a:stretch>
            <a:fillRect/>
          </a:stretch>
        </p:blipFill>
        <p:spPr>
          <a:xfrm>
            <a:off x="4824850" y="4199075"/>
            <a:ext cx="4768274" cy="601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352800" y="247650"/>
            <a:ext cx="1879871" cy="282769"/>
          </a:xfrm>
          <a:prstGeom prst="rect">
            <a:avLst/>
          </a:prstGeom>
          <a:noFill/>
          <a:ln>
            <a:noFill/>
          </a:ln>
        </p:spPr>
        <p:txBody>
          <a:bodyPr anchorCtr="0" anchor="t" bIns="0" lIns="0" spcFirstLastPara="1" rIns="0" wrap="square" tIns="5725">
            <a:spAutoFit/>
          </a:bodyPr>
          <a:lstStyle/>
          <a:p>
            <a:pPr indent="0" lvl="0" marL="12700" rtl="0" algn="l">
              <a:lnSpc>
                <a:spcPct val="100000"/>
              </a:lnSpc>
              <a:spcBef>
                <a:spcPts val="0"/>
              </a:spcBef>
              <a:spcAft>
                <a:spcPts val="0"/>
              </a:spcAft>
              <a:buNone/>
            </a:pPr>
            <a:r>
              <a:rPr lang="en-GB">
                <a:latin typeface="Helvetica Neue"/>
                <a:ea typeface="Helvetica Neue"/>
                <a:cs typeface="Helvetica Neue"/>
                <a:sym typeface="Helvetica Neue"/>
              </a:rPr>
              <a:t>Telecom Data</a:t>
            </a:r>
            <a:endParaRPr>
              <a:latin typeface="Helvetica Neue"/>
              <a:ea typeface="Helvetica Neue"/>
              <a:cs typeface="Helvetica Neue"/>
              <a:sym typeface="Helvetica Neue"/>
            </a:endParaRPr>
          </a:p>
        </p:txBody>
      </p:sp>
      <p:pic>
        <p:nvPicPr>
          <p:cNvPr descr="A screenshot of a computer&#10;&#10;Description automatically generated" id="129" name="Google Shape;129;p22"/>
          <p:cNvPicPr preferRelativeResize="0"/>
          <p:nvPr/>
        </p:nvPicPr>
        <p:blipFill rotWithShape="1">
          <a:blip r:embed="rId3">
            <a:alphaModFix/>
          </a:blip>
          <a:srcRect b="0" l="0" r="0" t="0"/>
          <a:stretch/>
        </p:blipFill>
        <p:spPr>
          <a:xfrm>
            <a:off x="884284" y="603919"/>
            <a:ext cx="7315200" cy="39356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2" name="Shape 522"/>
        <p:cNvGrpSpPr/>
        <p:nvPr/>
      </p:nvGrpSpPr>
      <p:grpSpPr>
        <a:xfrm>
          <a:off x="0" y="0"/>
          <a:ext cx="0" cy="0"/>
          <a:chOff x="0" y="0"/>
          <a:chExt cx="0" cy="0"/>
        </a:xfrm>
      </p:grpSpPr>
      <p:sp>
        <p:nvSpPr>
          <p:cNvPr id="523" name="Google Shape;523;p58"/>
          <p:cNvSpPr/>
          <p:nvPr/>
        </p:nvSpPr>
        <p:spPr>
          <a:xfrm>
            <a:off x="0" y="0"/>
            <a:ext cx="9143771"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24" name="Google Shape;524;p58"/>
          <p:cNvSpPr/>
          <p:nvPr/>
        </p:nvSpPr>
        <p:spPr>
          <a:xfrm>
            <a:off x="229" y="0"/>
            <a:ext cx="9143772"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25" name="Google Shape;525;p58"/>
          <p:cNvSpPr txBox="1"/>
          <p:nvPr>
            <p:ph type="title"/>
          </p:nvPr>
        </p:nvSpPr>
        <p:spPr>
          <a:xfrm>
            <a:off x="885710" y="254159"/>
            <a:ext cx="7372350" cy="99441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Methodology of the training model</a:t>
            </a:r>
            <a:endParaRPr sz="2700">
              <a:solidFill>
                <a:schemeClr val="dk2"/>
              </a:solidFill>
              <a:latin typeface="Calibri"/>
              <a:ea typeface="Calibri"/>
              <a:cs typeface="Calibri"/>
              <a:sym typeface="Calibri"/>
            </a:endParaRPr>
          </a:p>
        </p:txBody>
      </p:sp>
      <p:grpSp>
        <p:nvGrpSpPr>
          <p:cNvPr id="526" name="Google Shape;526;p58"/>
          <p:cNvGrpSpPr/>
          <p:nvPr/>
        </p:nvGrpSpPr>
        <p:grpSpPr>
          <a:xfrm>
            <a:off x="-228" y="-1"/>
            <a:ext cx="2521552" cy="1892135"/>
            <a:chOff x="-305" y="-1"/>
            <a:chExt cx="3832880" cy="2876136"/>
          </a:xfrm>
        </p:grpSpPr>
        <p:sp>
          <p:nvSpPr>
            <p:cNvPr id="527" name="Google Shape;527;p58"/>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28" name="Google Shape;528;p58"/>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29" name="Google Shape;529;p58"/>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30" name="Google Shape;530;p58"/>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531" name="Google Shape;531;p58"/>
          <p:cNvSpPr txBox="1"/>
          <p:nvPr/>
        </p:nvSpPr>
        <p:spPr>
          <a:xfrm>
            <a:off x="482050" y="1248575"/>
            <a:ext cx="7776000" cy="3894900"/>
          </a:xfrm>
          <a:prstGeom prst="rect">
            <a:avLst/>
          </a:prstGeom>
          <a:noFill/>
          <a:ln>
            <a:noFill/>
          </a:ln>
        </p:spPr>
        <p:txBody>
          <a:bodyPr anchorCtr="0" anchor="ctr" bIns="22850" lIns="45725" spcFirstLastPara="1" rIns="45725" wrap="square" tIns="22850">
            <a:normAutofit/>
          </a:bodyPr>
          <a:lstStyle/>
          <a:p>
            <a:pPr indent="0" lvl="0" marL="0" marR="0" rtl="0" algn="l">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The dataset, from a telecommunications company, was loaded from a CSV file and underwent several key preprocessing steps:</a:t>
            </a:r>
            <a:endParaRPr>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Conversion of TotalCharges to numeric: Invalid values in the TotalCharges column were converted to NaN using pd.to_numeric() and handled appropriately.</a:t>
            </a:r>
            <a:endParaRPr>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Handling missing values: Missing values, particularly in TotalCharges, were filled with the median to avoid biasing the dataset.</a:t>
            </a:r>
            <a:endParaRPr>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400"/>
              <a:buFont typeface="Arial"/>
              <a:buChar char="•"/>
            </a:pPr>
            <a:r>
              <a:rPr lang="en-GB">
                <a:solidFill>
                  <a:schemeClr val="dk1"/>
                </a:solidFill>
                <a:latin typeface="Calibri"/>
                <a:ea typeface="Calibri"/>
                <a:cs typeface="Calibri"/>
                <a:sym typeface="Calibri"/>
              </a:rPr>
              <a:t>•	Label Encoding of categorical features: Categorical variables, such as gender and contract type, were encoded using LabelEncoder to make them usable in machine learning algorithms.</a:t>
            </a:r>
            <a:endParaRPr>
              <a:solidFill>
                <a:schemeClr val="dk1"/>
              </a:solidFill>
              <a:latin typeface="Calibri"/>
              <a:ea typeface="Calibri"/>
              <a:cs typeface="Calibri"/>
              <a:sym typeface="Calibri"/>
            </a:endParaRPr>
          </a:p>
          <a:p>
            <a:pPr indent="63500" lvl="0" marL="0" marR="0" rtl="0" algn="l">
              <a:lnSpc>
                <a:spcPct val="90000"/>
              </a:lnSpc>
              <a:spcBef>
                <a:spcPts val="400"/>
              </a:spcBef>
              <a:spcAft>
                <a:spcPts val="0"/>
              </a:spcAft>
              <a:buClr>
                <a:schemeClr val="dk1"/>
              </a:buClr>
              <a:buSzPts val="1000"/>
              <a:buFont typeface="Arial"/>
              <a:buNone/>
            </a:pPr>
            <a:r>
              <a:t/>
            </a:r>
            <a:endParaRPr sz="1000">
              <a:solidFill>
                <a:schemeClr val="dk2"/>
              </a:solidFill>
              <a:latin typeface="Calibri"/>
              <a:ea typeface="Calibri"/>
              <a:cs typeface="Calibri"/>
              <a:sym typeface="Calibri"/>
            </a:endParaRPr>
          </a:p>
        </p:txBody>
      </p:sp>
      <p:grpSp>
        <p:nvGrpSpPr>
          <p:cNvPr id="532" name="Google Shape;532;p58"/>
          <p:cNvGrpSpPr/>
          <p:nvPr/>
        </p:nvGrpSpPr>
        <p:grpSpPr>
          <a:xfrm flipH="1" rot="5400000">
            <a:off x="7639528" y="3639028"/>
            <a:ext cx="1613753" cy="1395192"/>
            <a:chOff x="-305" y="-4155"/>
            <a:chExt cx="2514948" cy="2174333"/>
          </a:xfrm>
        </p:grpSpPr>
        <p:sp>
          <p:nvSpPr>
            <p:cNvPr id="533" name="Google Shape;533;p58"/>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34" name="Google Shape;534;p58"/>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35" name="Google Shape;535;p58"/>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536" name="Google Shape;536;p58"/>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0" name="Shape 540"/>
        <p:cNvGrpSpPr/>
        <p:nvPr/>
      </p:nvGrpSpPr>
      <p:grpSpPr>
        <a:xfrm>
          <a:off x="0" y="0"/>
          <a:ext cx="0" cy="0"/>
          <a:chOff x="0" y="0"/>
          <a:chExt cx="0" cy="0"/>
        </a:xfrm>
      </p:grpSpPr>
      <p:sp>
        <p:nvSpPr>
          <p:cNvPr id="541" name="Google Shape;541;p59"/>
          <p:cNvSpPr/>
          <p:nvPr/>
        </p:nvSpPr>
        <p:spPr>
          <a:xfrm>
            <a:off x="0" y="0"/>
            <a:ext cx="9143771"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42" name="Google Shape;542;p59"/>
          <p:cNvSpPr/>
          <p:nvPr/>
        </p:nvSpPr>
        <p:spPr>
          <a:xfrm>
            <a:off x="229" y="0"/>
            <a:ext cx="9143772"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43" name="Google Shape;543;p59"/>
          <p:cNvSpPr txBox="1"/>
          <p:nvPr>
            <p:ph type="title"/>
          </p:nvPr>
        </p:nvSpPr>
        <p:spPr>
          <a:xfrm>
            <a:off x="885710" y="147119"/>
            <a:ext cx="7372350" cy="99441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Methodology of the training model</a:t>
            </a:r>
            <a:endParaRPr sz="2700">
              <a:solidFill>
                <a:schemeClr val="dk2"/>
              </a:solidFill>
              <a:latin typeface="Calibri"/>
              <a:ea typeface="Calibri"/>
              <a:cs typeface="Calibri"/>
              <a:sym typeface="Calibri"/>
            </a:endParaRPr>
          </a:p>
        </p:txBody>
      </p:sp>
      <p:grpSp>
        <p:nvGrpSpPr>
          <p:cNvPr id="544" name="Google Shape;544;p59"/>
          <p:cNvGrpSpPr/>
          <p:nvPr/>
        </p:nvGrpSpPr>
        <p:grpSpPr>
          <a:xfrm>
            <a:off x="-228" y="-1"/>
            <a:ext cx="2521552" cy="1892135"/>
            <a:chOff x="-305" y="-1"/>
            <a:chExt cx="3832880" cy="2876136"/>
          </a:xfrm>
        </p:grpSpPr>
        <p:sp>
          <p:nvSpPr>
            <p:cNvPr id="545" name="Google Shape;545;p59"/>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46" name="Google Shape;546;p59"/>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47" name="Google Shape;547;p59"/>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48" name="Google Shape;548;p59"/>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549" name="Google Shape;549;p59"/>
          <p:cNvSpPr txBox="1"/>
          <p:nvPr/>
        </p:nvSpPr>
        <p:spPr>
          <a:xfrm>
            <a:off x="609600" y="1407095"/>
            <a:ext cx="8153400" cy="3358298"/>
          </a:xfrm>
          <a:prstGeom prst="rect">
            <a:avLst/>
          </a:prstGeom>
          <a:noFill/>
          <a:ln>
            <a:noFill/>
          </a:ln>
        </p:spPr>
        <p:txBody>
          <a:bodyPr anchorCtr="0" anchor="ctr" bIns="22850" lIns="45725" spcFirstLastPara="1" rIns="45725" wrap="square" tIns="22850">
            <a:normAutofit/>
          </a:bodyPr>
          <a:lstStyle/>
          <a:p>
            <a:pPr indent="0" lvl="0" marL="0" marR="0" rtl="0" algn="l">
              <a:lnSpc>
                <a:spcPct val="107000"/>
              </a:lnSpc>
              <a:spcBef>
                <a:spcPts val="0"/>
              </a:spcBef>
              <a:spcAft>
                <a:spcPts val="0"/>
              </a:spcAft>
              <a:buNone/>
            </a:pPr>
            <a:r>
              <a:rPr lang="en-GB" sz="1500">
                <a:solidFill>
                  <a:schemeClr val="dk1"/>
                </a:solidFill>
                <a:latin typeface="Calibri"/>
                <a:ea typeface="Calibri"/>
                <a:cs typeface="Calibri"/>
                <a:sym typeface="Calibri"/>
              </a:rPr>
              <a:t>After data preparation, the dataset was split into features (X) and the target variable (y), which was customer churn. An 80-20 train-test split was applied, with 80% of the data for training and 20% for testing.</a:t>
            </a:r>
            <a:endParaRPr sz="15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1500">
                <a:solidFill>
                  <a:schemeClr val="dk1"/>
                </a:solidFill>
                <a:latin typeface="Calibri"/>
                <a:ea typeface="Calibri"/>
                <a:cs typeface="Calibri"/>
                <a:sym typeface="Calibri"/>
              </a:rPr>
              <a:t>	•	Feature scaling was done using StandardScaler to normalize the features for consistent model performance.</a:t>
            </a:r>
            <a:endParaRPr sz="15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1500">
                <a:solidFill>
                  <a:schemeClr val="dk1"/>
                </a:solidFill>
                <a:latin typeface="Calibri"/>
                <a:ea typeface="Calibri"/>
                <a:cs typeface="Calibri"/>
                <a:sym typeface="Calibri"/>
              </a:rPr>
              <a:t>	•	A Random Forest classifier was chosen for its ability to handle tabular data and prevent overfitting. The model was trained on the training set and made binary predictions (churn or no churn) on the test set.</a:t>
            </a:r>
            <a:endParaRPr sz="1500">
              <a:solidFill>
                <a:schemeClr val="dk1"/>
              </a:solidFill>
              <a:latin typeface="Calibri"/>
              <a:ea typeface="Calibri"/>
              <a:cs typeface="Calibri"/>
              <a:sym typeface="Calibri"/>
            </a:endParaRPr>
          </a:p>
          <a:p>
            <a:pPr indent="25400" lvl="0" marL="0" marR="0" rtl="0" algn="l">
              <a:lnSpc>
                <a:spcPct val="90000"/>
              </a:lnSpc>
              <a:spcBef>
                <a:spcPts val="400"/>
              </a:spcBef>
              <a:spcAft>
                <a:spcPts val="0"/>
              </a:spcAft>
              <a:buClr>
                <a:schemeClr val="dk1"/>
              </a:buClr>
              <a:buSzPts val="400"/>
              <a:buFont typeface="Arial"/>
              <a:buNone/>
            </a:pPr>
            <a:r>
              <a:t/>
            </a:r>
            <a:endParaRPr sz="400">
              <a:solidFill>
                <a:schemeClr val="dk2"/>
              </a:solidFill>
              <a:latin typeface="Calibri"/>
              <a:ea typeface="Calibri"/>
              <a:cs typeface="Calibri"/>
              <a:sym typeface="Calibri"/>
            </a:endParaRPr>
          </a:p>
        </p:txBody>
      </p:sp>
      <p:grpSp>
        <p:nvGrpSpPr>
          <p:cNvPr id="550" name="Google Shape;550;p59"/>
          <p:cNvGrpSpPr/>
          <p:nvPr/>
        </p:nvGrpSpPr>
        <p:grpSpPr>
          <a:xfrm flipH="1" rot="5400000">
            <a:off x="7639528" y="3639028"/>
            <a:ext cx="1613753" cy="1395192"/>
            <a:chOff x="-305" y="-4155"/>
            <a:chExt cx="2514948" cy="2174333"/>
          </a:xfrm>
        </p:grpSpPr>
        <p:sp>
          <p:nvSpPr>
            <p:cNvPr id="551" name="Google Shape;551;p59"/>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52" name="Google Shape;552;p59"/>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53" name="Google Shape;553;p59"/>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554" name="Google Shape;554;p59"/>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9" name="Shape 559"/>
        <p:cNvGrpSpPr/>
        <p:nvPr/>
      </p:nvGrpSpPr>
      <p:grpSpPr>
        <a:xfrm>
          <a:off x="0" y="0"/>
          <a:ext cx="0" cy="0"/>
          <a:chOff x="0" y="0"/>
          <a:chExt cx="0" cy="0"/>
        </a:xfrm>
      </p:grpSpPr>
      <p:sp>
        <p:nvSpPr>
          <p:cNvPr id="560" name="Google Shape;560;p60"/>
          <p:cNvSpPr/>
          <p:nvPr/>
        </p:nvSpPr>
        <p:spPr>
          <a:xfrm>
            <a:off x="0" y="0"/>
            <a:ext cx="9143771"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61" name="Google Shape;561;p60"/>
          <p:cNvSpPr/>
          <p:nvPr/>
        </p:nvSpPr>
        <p:spPr>
          <a:xfrm>
            <a:off x="229" y="0"/>
            <a:ext cx="9143772"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62" name="Google Shape;562;p60"/>
          <p:cNvSpPr txBox="1"/>
          <p:nvPr>
            <p:ph type="title"/>
          </p:nvPr>
        </p:nvSpPr>
        <p:spPr>
          <a:xfrm>
            <a:off x="800100" y="-264023"/>
            <a:ext cx="7372350" cy="99441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Methodology of the training model</a:t>
            </a:r>
            <a:endParaRPr sz="2700">
              <a:solidFill>
                <a:schemeClr val="dk2"/>
              </a:solidFill>
              <a:latin typeface="Calibri"/>
              <a:ea typeface="Calibri"/>
              <a:cs typeface="Calibri"/>
              <a:sym typeface="Calibri"/>
            </a:endParaRPr>
          </a:p>
        </p:txBody>
      </p:sp>
      <p:grpSp>
        <p:nvGrpSpPr>
          <p:cNvPr id="563" name="Google Shape;563;p60"/>
          <p:cNvGrpSpPr/>
          <p:nvPr/>
        </p:nvGrpSpPr>
        <p:grpSpPr>
          <a:xfrm>
            <a:off x="-228" y="-1"/>
            <a:ext cx="2521552" cy="1892135"/>
            <a:chOff x="-305" y="-1"/>
            <a:chExt cx="3832880" cy="2876136"/>
          </a:xfrm>
        </p:grpSpPr>
        <p:sp>
          <p:nvSpPr>
            <p:cNvPr id="564" name="Google Shape;564;p60"/>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65" name="Google Shape;565;p60"/>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66" name="Google Shape;566;p60"/>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67" name="Google Shape;567;p60"/>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568" name="Google Shape;568;p60"/>
          <p:cNvSpPr txBox="1"/>
          <p:nvPr/>
        </p:nvSpPr>
        <p:spPr>
          <a:xfrm>
            <a:off x="419100" y="876750"/>
            <a:ext cx="8722200" cy="4266600"/>
          </a:xfrm>
          <a:prstGeom prst="rect">
            <a:avLst/>
          </a:prstGeom>
          <a:noFill/>
          <a:ln>
            <a:noFill/>
          </a:ln>
        </p:spPr>
        <p:txBody>
          <a:bodyPr anchorCtr="0" anchor="ctr" bIns="22850" lIns="45725" spcFirstLastPara="1" rIns="45725" wrap="square" tIns="22850">
            <a:normAutofit fontScale="32500" lnSpcReduction="10000"/>
          </a:bodyPr>
          <a:lstStyle/>
          <a:p>
            <a:pPr indent="0" lvl="0" marL="0" marR="0" rtl="0" algn="l">
              <a:lnSpc>
                <a:spcPct val="107000"/>
              </a:lnSpc>
              <a:spcBef>
                <a:spcPts val="0"/>
              </a:spcBef>
              <a:spcAft>
                <a:spcPts val="0"/>
              </a:spcAft>
              <a:buNone/>
            </a:pPr>
            <a:r>
              <a:rPr lang="en-GB" sz="5600">
                <a:solidFill>
                  <a:schemeClr val="dk1"/>
                </a:solidFill>
                <a:latin typeface="Calibri"/>
                <a:ea typeface="Calibri"/>
                <a:cs typeface="Calibri"/>
                <a:sym typeface="Calibri"/>
              </a:rPr>
              <a:t>The confusion matrix was used to assess the Random Forest model’s performance by showing correct and incorrect predictions for churn and no-churn cases:</a:t>
            </a:r>
            <a:endParaRPr sz="56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t/>
            </a:r>
            <a:endParaRPr sz="56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5600">
                <a:solidFill>
                  <a:schemeClr val="dk1"/>
                </a:solidFill>
                <a:latin typeface="Calibri"/>
                <a:ea typeface="Calibri"/>
                <a:cs typeface="Calibri"/>
                <a:sym typeface="Calibri"/>
              </a:rPr>
              <a:t>	•	True Positives: Correctly predicted churn.</a:t>
            </a:r>
            <a:endParaRPr sz="56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5600">
                <a:solidFill>
                  <a:schemeClr val="dk1"/>
                </a:solidFill>
                <a:latin typeface="Calibri"/>
                <a:ea typeface="Calibri"/>
                <a:cs typeface="Calibri"/>
                <a:sym typeface="Calibri"/>
              </a:rPr>
              <a:t>	•	True Negatives: Correctly predicted no churn.</a:t>
            </a:r>
            <a:endParaRPr sz="56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5600">
                <a:solidFill>
                  <a:schemeClr val="dk1"/>
                </a:solidFill>
                <a:latin typeface="Calibri"/>
                <a:ea typeface="Calibri"/>
                <a:cs typeface="Calibri"/>
                <a:sym typeface="Calibri"/>
              </a:rPr>
              <a:t>	•	False Positives: Incorrectly predicted churn for customers who didn’t churn.</a:t>
            </a:r>
            <a:endParaRPr sz="56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5600">
                <a:solidFill>
                  <a:schemeClr val="dk1"/>
                </a:solidFill>
                <a:latin typeface="Calibri"/>
                <a:ea typeface="Calibri"/>
                <a:cs typeface="Calibri"/>
                <a:sym typeface="Calibri"/>
              </a:rPr>
              <a:t>	•	False Negatives: Incorrectly predicted no churn for customers who actually churned.</a:t>
            </a:r>
            <a:endParaRPr sz="56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t/>
            </a:r>
            <a:endParaRPr sz="56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5600">
                <a:solidFill>
                  <a:schemeClr val="dk1"/>
                </a:solidFill>
                <a:latin typeface="Calibri"/>
                <a:ea typeface="Calibri"/>
                <a:cs typeface="Calibri"/>
                <a:sym typeface="Calibri"/>
              </a:rPr>
              <a:t>The feature importance plot revealed key features influencing churn predictions:</a:t>
            </a:r>
            <a:endParaRPr sz="56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t/>
            </a:r>
            <a:endParaRPr sz="56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5600">
                <a:solidFill>
                  <a:schemeClr val="dk1"/>
                </a:solidFill>
                <a:latin typeface="Calibri"/>
                <a:ea typeface="Calibri"/>
                <a:cs typeface="Calibri"/>
                <a:sym typeface="Calibri"/>
              </a:rPr>
              <a:t>	•	Tenure: Customer duration with the company.</a:t>
            </a:r>
            <a:endParaRPr sz="56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5600">
                <a:solidFill>
                  <a:schemeClr val="dk1"/>
                </a:solidFill>
                <a:latin typeface="Calibri"/>
                <a:ea typeface="Calibri"/>
                <a:cs typeface="Calibri"/>
                <a:sym typeface="Calibri"/>
              </a:rPr>
              <a:t>	•	Monthly Charges: Monthly payment amount.</a:t>
            </a:r>
            <a:endParaRPr sz="56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5600">
                <a:solidFill>
                  <a:schemeClr val="dk1"/>
                </a:solidFill>
                <a:latin typeface="Calibri"/>
                <a:ea typeface="Calibri"/>
                <a:cs typeface="Calibri"/>
                <a:sym typeface="Calibri"/>
              </a:rPr>
              <a:t>	•	Total Charges: Total revenue per customer. These factors heavily impacted churn likelihood.</a:t>
            </a:r>
            <a:endParaRPr sz="5600">
              <a:solidFill>
                <a:schemeClr val="dk1"/>
              </a:solidFill>
              <a:latin typeface="Calibri"/>
              <a:ea typeface="Calibri"/>
              <a:cs typeface="Calibri"/>
              <a:sym typeface="Calibri"/>
            </a:endParaRPr>
          </a:p>
          <a:p>
            <a:pPr indent="0" lvl="0" marL="0" marR="0" rtl="0" algn="l">
              <a:lnSpc>
                <a:spcPct val="90000"/>
              </a:lnSpc>
              <a:spcBef>
                <a:spcPts val="400"/>
              </a:spcBef>
              <a:spcAft>
                <a:spcPts val="0"/>
              </a:spcAft>
              <a:buClr>
                <a:schemeClr val="dk1"/>
              </a:buClr>
              <a:buSzPct val="100000"/>
              <a:buFont typeface="Arial"/>
              <a:buNone/>
            </a:pPr>
            <a:r>
              <a:t/>
            </a:r>
            <a:endParaRPr sz="400">
              <a:solidFill>
                <a:schemeClr val="dk2"/>
              </a:solidFill>
              <a:latin typeface="Calibri"/>
              <a:ea typeface="Calibri"/>
              <a:cs typeface="Calibri"/>
              <a:sym typeface="Calibri"/>
            </a:endParaRPr>
          </a:p>
        </p:txBody>
      </p:sp>
      <p:grpSp>
        <p:nvGrpSpPr>
          <p:cNvPr id="569" name="Google Shape;569;p60"/>
          <p:cNvGrpSpPr/>
          <p:nvPr/>
        </p:nvGrpSpPr>
        <p:grpSpPr>
          <a:xfrm flipH="1" rot="5400000">
            <a:off x="7639528" y="3639028"/>
            <a:ext cx="1613753" cy="1395192"/>
            <a:chOff x="-305" y="-4155"/>
            <a:chExt cx="2514948" cy="2174333"/>
          </a:xfrm>
        </p:grpSpPr>
        <p:sp>
          <p:nvSpPr>
            <p:cNvPr id="570" name="Google Shape;570;p60"/>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71" name="Google Shape;571;p60"/>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72" name="Google Shape;572;p60"/>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573" name="Google Shape;573;p60"/>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78" name="Shape 578"/>
        <p:cNvGrpSpPr/>
        <p:nvPr/>
      </p:nvGrpSpPr>
      <p:grpSpPr>
        <a:xfrm>
          <a:off x="0" y="0"/>
          <a:ext cx="0" cy="0"/>
          <a:chOff x="0" y="0"/>
          <a:chExt cx="0" cy="0"/>
        </a:xfrm>
      </p:grpSpPr>
      <p:sp>
        <p:nvSpPr>
          <p:cNvPr id="579" name="Google Shape;579;p61"/>
          <p:cNvSpPr/>
          <p:nvPr/>
        </p:nvSpPr>
        <p:spPr>
          <a:xfrm>
            <a:off x="0" y="0"/>
            <a:ext cx="9143771"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80" name="Google Shape;580;p61"/>
          <p:cNvSpPr/>
          <p:nvPr/>
        </p:nvSpPr>
        <p:spPr>
          <a:xfrm>
            <a:off x="229" y="0"/>
            <a:ext cx="9143772"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81" name="Google Shape;581;p61"/>
          <p:cNvSpPr txBox="1"/>
          <p:nvPr>
            <p:ph type="title"/>
          </p:nvPr>
        </p:nvSpPr>
        <p:spPr>
          <a:xfrm>
            <a:off x="800100" y="-135516"/>
            <a:ext cx="7372350" cy="99441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Methodology of the training model</a:t>
            </a:r>
            <a:endParaRPr sz="2700">
              <a:solidFill>
                <a:schemeClr val="dk2"/>
              </a:solidFill>
              <a:latin typeface="Calibri"/>
              <a:ea typeface="Calibri"/>
              <a:cs typeface="Calibri"/>
              <a:sym typeface="Calibri"/>
            </a:endParaRPr>
          </a:p>
        </p:txBody>
      </p:sp>
      <p:grpSp>
        <p:nvGrpSpPr>
          <p:cNvPr id="582" name="Google Shape;582;p61"/>
          <p:cNvGrpSpPr/>
          <p:nvPr/>
        </p:nvGrpSpPr>
        <p:grpSpPr>
          <a:xfrm>
            <a:off x="-228" y="-1"/>
            <a:ext cx="2521552" cy="1892135"/>
            <a:chOff x="-305" y="-1"/>
            <a:chExt cx="3832880" cy="2876136"/>
          </a:xfrm>
        </p:grpSpPr>
        <p:sp>
          <p:nvSpPr>
            <p:cNvPr id="583" name="Google Shape;583;p61"/>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84" name="Google Shape;584;p61"/>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85" name="Google Shape;585;p61"/>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86" name="Google Shape;586;p61"/>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587" name="Google Shape;587;p61"/>
          <p:cNvSpPr txBox="1"/>
          <p:nvPr/>
        </p:nvSpPr>
        <p:spPr>
          <a:xfrm>
            <a:off x="342900" y="946068"/>
            <a:ext cx="8458200" cy="3745428"/>
          </a:xfrm>
          <a:prstGeom prst="rect">
            <a:avLst/>
          </a:prstGeom>
          <a:noFill/>
          <a:ln>
            <a:noFill/>
          </a:ln>
        </p:spPr>
        <p:txBody>
          <a:bodyPr anchorCtr="0" anchor="ctr" bIns="22850" lIns="45725" spcFirstLastPara="1" rIns="45725" wrap="square" tIns="22850">
            <a:normAutofit fontScale="70000" lnSpcReduction="20000"/>
          </a:bodyPr>
          <a:lstStyle/>
          <a:p>
            <a:pPr indent="0" lvl="0" marL="0" marR="0" rtl="0" algn="l">
              <a:lnSpc>
                <a:spcPct val="107000"/>
              </a:lnSpc>
              <a:spcBef>
                <a:spcPts val="0"/>
              </a:spcBef>
              <a:spcAft>
                <a:spcPts val="0"/>
              </a:spcAft>
              <a:buNone/>
            </a:pPr>
            <a:r>
              <a:rPr lang="en-GB" sz="3000">
                <a:solidFill>
                  <a:schemeClr val="dk1"/>
                </a:solidFill>
                <a:latin typeface="Calibri"/>
                <a:ea typeface="Calibri"/>
                <a:cs typeface="Calibri"/>
                <a:sym typeface="Calibri"/>
              </a:rPr>
              <a:t>The ROC Curve was plotted to assess the model’s ability to distinguish between churners and non-churners across various thresholds. The AUC (Area Under the Curve) was calculated, with a higher AUC indicating better model performance in separating the two classes.</a:t>
            </a:r>
            <a:endParaRPr sz="30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t/>
            </a:r>
            <a:endParaRPr sz="30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3000">
                <a:solidFill>
                  <a:schemeClr val="dk1"/>
                </a:solidFill>
                <a:latin typeface="Calibri"/>
                <a:ea typeface="Calibri"/>
                <a:cs typeface="Calibri"/>
                <a:sym typeface="Calibri"/>
              </a:rPr>
              <a:t>A churn distribution plot highlighted the class imbalance in the dataset, where most customers did not churn. This imbalance is a common issue in churn prediction.</a:t>
            </a:r>
            <a:endParaRPr sz="30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t/>
            </a:r>
            <a:endParaRPr sz="3000">
              <a:solidFill>
                <a:schemeClr val="dk1"/>
              </a:solidFill>
              <a:latin typeface="Calibri"/>
              <a:ea typeface="Calibri"/>
              <a:cs typeface="Calibri"/>
              <a:sym typeface="Calibri"/>
            </a:endParaRPr>
          </a:p>
          <a:p>
            <a:pPr indent="0" lvl="0" marL="0" marR="0" rtl="0" algn="l">
              <a:lnSpc>
                <a:spcPct val="107000"/>
              </a:lnSpc>
              <a:spcBef>
                <a:spcPts val="0"/>
              </a:spcBef>
              <a:spcAft>
                <a:spcPts val="0"/>
              </a:spcAft>
              <a:buNone/>
            </a:pPr>
            <a:r>
              <a:rPr lang="en-GB" sz="3000">
                <a:solidFill>
                  <a:schemeClr val="dk1"/>
                </a:solidFill>
                <a:latin typeface="Calibri"/>
                <a:ea typeface="Calibri"/>
                <a:cs typeface="Calibri"/>
                <a:sym typeface="Calibri"/>
              </a:rPr>
              <a:t>A Monthly Charges distribution histogram showed customer spending patterns, providing insights into how monthly charges may relate to churn likelihood.</a:t>
            </a:r>
            <a:endParaRPr sz="3000">
              <a:solidFill>
                <a:schemeClr val="dk1"/>
              </a:solidFill>
              <a:latin typeface="Calibri"/>
              <a:ea typeface="Calibri"/>
              <a:cs typeface="Calibri"/>
              <a:sym typeface="Calibri"/>
            </a:endParaRPr>
          </a:p>
          <a:p>
            <a:pPr indent="12700" lvl="0" marL="0" marR="0" rtl="0" algn="l">
              <a:lnSpc>
                <a:spcPct val="90000"/>
              </a:lnSpc>
              <a:spcBef>
                <a:spcPts val="400"/>
              </a:spcBef>
              <a:spcAft>
                <a:spcPts val="0"/>
              </a:spcAft>
              <a:buClr>
                <a:schemeClr val="dk1"/>
              </a:buClr>
              <a:buSzPct val="100000"/>
              <a:buFont typeface="Arial"/>
              <a:buNone/>
            </a:pPr>
            <a:r>
              <a:t/>
            </a:r>
            <a:endParaRPr sz="400">
              <a:solidFill>
                <a:schemeClr val="dk2"/>
              </a:solidFill>
              <a:latin typeface="Calibri"/>
              <a:ea typeface="Calibri"/>
              <a:cs typeface="Calibri"/>
              <a:sym typeface="Calibri"/>
            </a:endParaRPr>
          </a:p>
        </p:txBody>
      </p:sp>
      <p:grpSp>
        <p:nvGrpSpPr>
          <p:cNvPr id="588" name="Google Shape;588;p61"/>
          <p:cNvGrpSpPr/>
          <p:nvPr/>
        </p:nvGrpSpPr>
        <p:grpSpPr>
          <a:xfrm flipH="1" rot="5400000">
            <a:off x="7639528" y="3639028"/>
            <a:ext cx="1613753" cy="1395192"/>
            <a:chOff x="-305" y="-4155"/>
            <a:chExt cx="2514948" cy="2174333"/>
          </a:xfrm>
        </p:grpSpPr>
        <p:sp>
          <p:nvSpPr>
            <p:cNvPr id="589" name="Google Shape;589;p61"/>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90" name="Google Shape;590;p61"/>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91" name="Google Shape;591;p61"/>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592" name="Google Shape;592;p61"/>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7" name="Shape 597"/>
        <p:cNvGrpSpPr/>
        <p:nvPr/>
      </p:nvGrpSpPr>
      <p:grpSpPr>
        <a:xfrm>
          <a:off x="0" y="0"/>
          <a:ext cx="0" cy="0"/>
          <a:chOff x="0" y="0"/>
          <a:chExt cx="0" cy="0"/>
        </a:xfrm>
      </p:grpSpPr>
      <p:sp>
        <p:nvSpPr>
          <p:cNvPr id="598" name="Google Shape;598;p62"/>
          <p:cNvSpPr/>
          <p:nvPr/>
        </p:nvSpPr>
        <p:spPr>
          <a:xfrm>
            <a:off x="0" y="0"/>
            <a:ext cx="9143771"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599" name="Google Shape;599;p62"/>
          <p:cNvSpPr/>
          <p:nvPr/>
        </p:nvSpPr>
        <p:spPr>
          <a:xfrm>
            <a:off x="229" y="0"/>
            <a:ext cx="9143772"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00" name="Google Shape;600;p62"/>
          <p:cNvSpPr txBox="1"/>
          <p:nvPr>
            <p:ph type="title"/>
          </p:nvPr>
        </p:nvSpPr>
        <p:spPr>
          <a:xfrm>
            <a:off x="800100" y="-135516"/>
            <a:ext cx="7372350" cy="99441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Methodology of the training model</a:t>
            </a:r>
            <a:endParaRPr sz="2700">
              <a:solidFill>
                <a:schemeClr val="dk2"/>
              </a:solidFill>
              <a:latin typeface="Calibri"/>
              <a:ea typeface="Calibri"/>
              <a:cs typeface="Calibri"/>
              <a:sym typeface="Calibri"/>
            </a:endParaRPr>
          </a:p>
        </p:txBody>
      </p:sp>
      <p:grpSp>
        <p:nvGrpSpPr>
          <p:cNvPr id="601" name="Google Shape;601;p62"/>
          <p:cNvGrpSpPr/>
          <p:nvPr/>
        </p:nvGrpSpPr>
        <p:grpSpPr>
          <a:xfrm>
            <a:off x="-228" y="-1"/>
            <a:ext cx="2521552" cy="1892135"/>
            <a:chOff x="-305" y="-1"/>
            <a:chExt cx="3832880" cy="2876136"/>
          </a:xfrm>
        </p:grpSpPr>
        <p:sp>
          <p:nvSpPr>
            <p:cNvPr id="602" name="Google Shape;602;p62"/>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03" name="Google Shape;603;p62"/>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04" name="Google Shape;604;p62"/>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05" name="Google Shape;605;p62"/>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606" name="Google Shape;606;p62"/>
          <p:cNvSpPr txBox="1"/>
          <p:nvPr/>
        </p:nvSpPr>
        <p:spPr>
          <a:xfrm>
            <a:off x="342775" y="591201"/>
            <a:ext cx="8458200" cy="4552200"/>
          </a:xfrm>
          <a:prstGeom prst="rect">
            <a:avLst/>
          </a:prstGeom>
          <a:noFill/>
          <a:ln>
            <a:noFill/>
          </a:ln>
        </p:spPr>
        <p:txBody>
          <a:bodyPr anchorCtr="0" anchor="ctr" bIns="22850" lIns="45725" spcFirstLastPara="1" rIns="45725" wrap="square" tIns="22850">
            <a:normAutofit/>
          </a:bodyPr>
          <a:lstStyle/>
          <a:p>
            <a:pPr indent="0" lvl="0" marL="0" marR="0" rtl="0" algn="l">
              <a:lnSpc>
                <a:spcPct val="107000"/>
              </a:lnSpc>
              <a:spcBef>
                <a:spcPts val="0"/>
              </a:spcBef>
              <a:spcAft>
                <a:spcPts val="0"/>
              </a:spcAft>
              <a:buNone/>
            </a:pPr>
            <a:r>
              <a:rPr lang="en-GB" sz="1400">
                <a:solidFill>
                  <a:schemeClr val="dk1"/>
                </a:solidFill>
                <a:latin typeface="Calibri"/>
                <a:ea typeface="Calibri"/>
                <a:cs typeface="Calibri"/>
                <a:sym typeface="Calibri"/>
              </a:rPr>
              <a:t>Tenure Distribution</a:t>
            </a:r>
            <a:endParaRPr sz="700"/>
          </a:p>
          <a:p>
            <a:pPr indent="0" lvl="0" marL="0" marR="0" rtl="0" algn="l">
              <a:lnSpc>
                <a:spcPct val="107000"/>
              </a:lnSpc>
              <a:spcBef>
                <a:spcPts val="400"/>
              </a:spcBef>
              <a:spcAft>
                <a:spcPts val="0"/>
              </a:spcAft>
              <a:buNone/>
            </a:pPr>
            <a:r>
              <a:rPr lang="en-GB" sz="1400">
                <a:solidFill>
                  <a:schemeClr val="dk1"/>
                </a:solidFill>
                <a:latin typeface="Calibri"/>
                <a:ea typeface="Calibri"/>
                <a:cs typeface="Calibri"/>
                <a:sym typeface="Calibri"/>
              </a:rPr>
              <a:t>The tenure distribution revealed how long customers tend to stay subscribed. Understanding tenure helps in identifying which customers are more loyal and which are at risk of leaving.</a:t>
            </a:r>
            <a:endParaRPr sz="700"/>
          </a:p>
          <a:p>
            <a:pPr indent="0" lvl="0" marL="0" marR="0" rtl="0" algn="l">
              <a:lnSpc>
                <a:spcPct val="107000"/>
              </a:lnSpc>
              <a:spcBef>
                <a:spcPts val="400"/>
              </a:spcBef>
              <a:spcAft>
                <a:spcPts val="0"/>
              </a:spcAft>
              <a:buNone/>
            </a:pPr>
            <a:r>
              <a:rPr lang="en-GB" sz="1400">
                <a:solidFill>
                  <a:schemeClr val="dk1"/>
                </a:solidFill>
                <a:latin typeface="Calibri"/>
                <a:ea typeface="Calibri"/>
                <a:cs typeface="Calibri"/>
                <a:sym typeface="Calibri"/>
              </a:rPr>
              <a:t> </a:t>
            </a:r>
            <a:endParaRPr sz="700"/>
          </a:p>
          <a:p>
            <a:pPr indent="0" lvl="0" marL="0" marR="0" rtl="0" algn="l">
              <a:lnSpc>
                <a:spcPct val="107000"/>
              </a:lnSpc>
              <a:spcBef>
                <a:spcPts val="400"/>
              </a:spcBef>
              <a:spcAft>
                <a:spcPts val="0"/>
              </a:spcAft>
              <a:buNone/>
            </a:pPr>
            <a:r>
              <a:rPr lang="en-GB" sz="1400">
                <a:solidFill>
                  <a:schemeClr val="dk1"/>
                </a:solidFill>
                <a:latin typeface="Calibri"/>
                <a:ea typeface="Calibri"/>
                <a:cs typeface="Calibri"/>
                <a:sym typeface="Calibri"/>
              </a:rPr>
              <a:t>Correlation Heatmap</a:t>
            </a:r>
            <a:endParaRPr sz="700"/>
          </a:p>
          <a:p>
            <a:pPr indent="0" lvl="0" marL="0" marR="0" rtl="0" algn="l">
              <a:lnSpc>
                <a:spcPct val="107000"/>
              </a:lnSpc>
              <a:spcBef>
                <a:spcPts val="400"/>
              </a:spcBef>
              <a:spcAft>
                <a:spcPts val="0"/>
              </a:spcAft>
              <a:buNone/>
            </a:pPr>
            <a:r>
              <a:rPr lang="en-GB" sz="1400">
                <a:solidFill>
                  <a:schemeClr val="dk1"/>
                </a:solidFill>
                <a:latin typeface="Calibri"/>
                <a:ea typeface="Calibri"/>
                <a:cs typeface="Calibri"/>
                <a:sym typeface="Calibri"/>
              </a:rPr>
              <a:t>A correlation heatmap was created to visualize the relationships between the variables. This helped to detect which features are correlated with each other and with the target variable (`Churn`). For example, tenure and MonthlyCharges had notable correlations with `Churn`. </a:t>
            </a:r>
            <a:endParaRPr sz="700"/>
          </a:p>
          <a:p>
            <a:pPr indent="25400" lvl="0" marL="0" marR="0" rtl="0" algn="l">
              <a:lnSpc>
                <a:spcPct val="90000"/>
              </a:lnSpc>
              <a:spcBef>
                <a:spcPts val="400"/>
              </a:spcBef>
              <a:spcAft>
                <a:spcPts val="0"/>
              </a:spcAft>
              <a:buClr>
                <a:schemeClr val="dk1"/>
              </a:buClr>
              <a:buSzPts val="400"/>
              <a:buFont typeface="Arial"/>
              <a:buNone/>
            </a:pPr>
            <a:r>
              <a:t/>
            </a:r>
            <a:endParaRPr sz="400">
              <a:solidFill>
                <a:schemeClr val="dk2"/>
              </a:solidFill>
              <a:latin typeface="Calibri"/>
              <a:ea typeface="Calibri"/>
              <a:cs typeface="Calibri"/>
              <a:sym typeface="Calibri"/>
            </a:endParaRPr>
          </a:p>
        </p:txBody>
      </p:sp>
      <p:grpSp>
        <p:nvGrpSpPr>
          <p:cNvPr id="607" name="Google Shape;607;p62"/>
          <p:cNvGrpSpPr/>
          <p:nvPr/>
        </p:nvGrpSpPr>
        <p:grpSpPr>
          <a:xfrm flipH="1" rot="5400000">
            <a:off x="7639528" y="3639028"/>
            <a:ext cx="1613753" cy="1395192"/>
            <a:chOff x="-305" y="-4155"/>
            <a:chExt cx="2514948" cy="2174333"/>
          </a:xfrm>
        </p:grpSpPr>
        <p:sp>
          <p:nvSpPr>
            <p:cNvPr id="608" name="Google Shape;608;p62"/>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09" name="Google Shape;609;p62"/>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10" name="Google Shape;610;p62"/>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611" name="Google Shape;611;p62"/>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6" name="Shape 616"/>
        <p:cNvGrpSpPr/>
        <p:nvPr/>
      </p:nvGrpSpPr>
      <p:grpSpPr>
        <a:xfrm>
          <a:off x="0" y="0"/>
          <a:ext cx="0" cy="0"/>
          <a:chOff x="0" y="0"/>
          <a:chExt cx="0" cy="0"/>
        </a:xfrm>
      </p:grpSpPr>
      <p:sp>
        <p:nvSpPr>
          <p:cNvPr id="617" name="Google Shape;617;p63"/>
          <p:cNvSpPr/>
          <p:nvPr/>
        </p:nvSpPr>
        <p:spPr>
          <a:xfrm>
            <a:off x="0" y="0"/>
            <a:ext cx="9143771"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18" name="Google Shape;618;p63"/>
          <p:cNvSpPr/>
          <p:nvPr/>
        </p:nvSpPr>
        <p:spPr>
          <a:xfrm>
            <a:off x="229" y="0"/>
            <a:ext cx="9143772"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19" name="Google Shape;619;p63"/>
          <p:cNvSpPr txBox="1"/>
          <p:nvPr>
            <p:ph type="title"/>
          </p:nvPr>
        </p:nvSpPr>
        <p:spPr>
          <a:xfrm>
            <a:off x="800100" y="-135516"/>
            <a:ext cx="7372350" cy="99441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3300"/>
              <a:t>Conclusion</a:t>
            </a:r>
            <a:endParaRPr sz="2700">
              <a:solidFill>
                <a:schemeClr val="dk2"/>
              </a:solidFill>
              <a:latin typeface="Calibri"/>
              <a:ea typeface="Calibri"/>
              <a:cs typeface="Calibri"/>
              <a:sym typeface="Calibri"/>
            </a:endParaRPr>
          </a:p>
        </p:txBody>
      </p:sp>
      <p:grpSp>
        <p:nvGrpSpPr>
          <p:cNvPr id="620" name="Google Shape;620;p63"/>
          <p:cNvGrpSpPr/>
          <p:nvPr/>
        </p:nvGrpSpPr>
        <p:grpSpPr>
          <a:xfrm>
            <a:off x="-228" y="-1"/>
            <a:ext cx="2521552" cy="1892135"/>
            <a:chOff x="-305" y="-1"/>
            <a:chExt cx="3832880" cy="2876136"/>
          </a:xfrm>
        </p:grpSpPr>
        <p:sp>
          <p:nvSpPr>
            <p:cNvPr id="621" name="Google Shape;621;p63"/>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22" name="Google Shape;622;p63"/>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23" name="Google Shape;623;p63"/>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24" name="Google Shape;624;p63"/>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625" name="Google Shape;625;p63"/>
          <p:cNvSpPr txBox="1"/>
          <p:nvPr/>
        </p:nvSpPr>
        <p:spPr>
          <a:xfrm>
            <a:off x="342786" y="591196"/>
            <a:ext cx="8458200" cy="3745428"/>
          </a:xfrm>
          <a:prstGeom prst="rect">
            <a:avLst/>
          </a:prstGeom>
          <a:noFill/>
          <a:ln>
            <a:noFill/>
          </a:ln>
        </p:spPr>
        <p:txBody>
          <a:bodyPr anchorCtr="0" anchor="ctr" bIns="22850" lIns="45725" spcFirstLastPara="1" rIns="45725" wrap="square" tIns="22850">
            <a:norm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Random Forest achieved significant accuracy in predicting customer churn.</a:t>
            </a:r>
            <a:endParaRPr sz="700"/>
          </a:p>
          <a:p>
            <a:pPr indent="0" lvl="0" marL="0" marR="0" rtl="0" algn="l">
              <a:spcBef>
                <a:spcPts val="0"/>
              </a:spcBef>
              <a:spcAft>
                <a:spcPts val="0"/>
              </a:spcAft>
              <a:buNone/>
            </a:pPr>
            <a:r>
              <a:rPr lang="en-GB" sz="2400">
                <a:solidFill>
                  <a:schemeClr val="dk1"/>
                </a:solidFill>
                <a:latin typeface="Calibri"/>
                <a:ea typeface="Calibri"/>
                <a:cs typeface="Calibri"/>
                <a:sym typeface="Calibri"/>
              </a:rPr>
              <a:t>Slight imbalance in predicting churned vs non-churned customers.</a:t>
            </a:r>
            <a:endParaRPr sz="700"/>
          </a:p>
          <a:p>
            <a:pPr indent="0" lvl="0" marL="0" marR="0" rtl="0" algn="l">
              <a:spcBef>
                <a:spcPts val="0"/>
              </a:spcBef>
              <a:spcAft>
                <a:spcPts val="0"/>
              </a:spcAft>
              <a:buNone/>
            </a:pPr>
            <a:r>
              <a:rPr lang="en-GB" sz="2400">
                <a:solidFill>
                  <a:schemeClr val="dk1"/>
                </a:solidFill>
                <a:latin typeface="Calibri"/>
                <a:ea typeface="Calibri"/>
                <a:cs typeface="Calibri"/>
                <a:sym typeface="Calibri"/>
              </a:rPr>
              <a:t>Future work: Consider hyperparameter tuning or different models for improvement.</a:t>
            </a:r>
            <a:endParaRPr sz="700"/>
          </a:p>
          <a:p>
            <a:pPr indent="25400" lvl="0" marL="0" marR="0" rtl="0" algn="l">
              <a:lnSpc>
                <a:spcPct val="90000"/>
              </a:lnSpc>
              <a:spcBef>
                <a:spcPts val="0"/>
              </a:spcBef>
              <a:spcAft>
                <a:spcPts val="0"/>
              </a:spcAft>
              <a:buClr>
                <a:schemeClr val="dk1"/>
              </a:buClr>
              <a:buSzPts val="400"/>
              <a:buFont typeface="Arial"/>
              <a:buNone/>
            </a:pPr>
            <a:r>
              <a:t/>
            </a:r>
            <a:endParaRPr sz="400">
              <a:solidFill>
                <a:schemeClr val="dk2"/>
              </a:solidFill>
              <a:latin typeface="Calibri"/>
              <a:ea typeface="Calibri"/>
              <a:cs typeface="Calibri"/>
              <a:sym typeface="Calibri"/>
            </a:endParaRPr>
          </a:p>
        </p:txBody>
      </p:sp>
      <p:grpSp>
        <p:nvGrpSpPr>
          <p:cNvPr id="626" name="Google Shape;626;p63"/>
          <p:cNvGrpSpPr/>
          <p:nvPr/>
        </p:nvGrpSpPr>
        <p:grpSpPr>
          <a:xfrm flipH="1" rot="5400000">
            <a:off x="7639528" y="3639028"/>
            <a:ext cx="1613753" cy="1395192"/>
            <a:chOff x="-305" y="-4155"/>
            <a:chExt cx="2514948" cy="2174333"/>
          </a:xfrm>
        </p:grpSpPr>
        <p:sp>
          <p:nvSpPr>
            <p:cNvPr id="627" name="Google Shape;627;p63"/>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28" name="Google Shape;628;p63"/>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29" name="Google Shape;629;p63"/>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630" name="Google Shape;630;p63"/>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5" name="Shape 635"/>
        <p:cNvGrpSpPr/>
        <p:nvPr/>
      </p:nvGrpSpPr>
      <p:grpSpPr>
        <a:xfrm>
          <a:off x="0" y="0"/>
          <a:ext cx="0" cy="0"/>
          <a:chOff x="0" y="0"/>
          <a:chExt cx="0" cy="0"/>
        </a:xfrm>
      </p:grpSpPr>
      <p:sp>
        <p:nvSpPr>
          <p:cNvPr id="636" name="Google Shape;636;p64"/>
          <p:cNvSpPr/>
          <p:nvPr/>
        </p:nvSpPr>
        <p:spPr>
          <a:xfrm>
            <a:off x="0"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37" name="Google Shape;637;p64"/>
          <p:cNvSpPr/>
          <p:nvPr/>
        </p:nvSpPr>
        <p:spPr>
          <a:xfrm>
            <a:off x="229"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38" name="Google Shape;638;p64"/>
          <p:cNvSpPr txBox="1"/>
          <p:nvPr>
            <p:ph type="title"/>
          </p:nvPr>
        </p:nvSpPr>
        <p:spPr>
          <a:xfrm>
            <a:off x="800100" y="-135516"/>
            <a:ext cx="7372500" cy="99450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Objective of the Analysis</a:t>
            </a:r>
            <a:endParaRPr sz="2700">
              <a:solidFill>
                <a:schemeClr val="dk2"/>
              </a:solidFill>
              <a:latin typeface="Calibri"/>
              <a:ea typeface="Calibri"/>
              <a:cs typeface="Calibri"/>
              <a:sym typeface="Calibri"/>
            </a:endParaRPr>
          </a:p>
        </p:txBody>
      </p:sp>
      <p:grpSp>
        <p:nvGrpSpPr>
          <p:cNvPr id="639" name="Google Shape;639;p64"/>
          <p:cNvGrpSpPr/>
          <p:nvPr/>
        </p:nvGrpSpPr>
        <p:grpSpPr>
          <a:xfrm>
            <a:off x="-229" y="-1"/>
            <a:ext cx="2521652" cy="1892210"/>
            <a:chOff x="-305" y="-1"/>
            <a:chExt cx="3832880" cy="2876136"/>
          </a:xfrm>
        </p:grpSpPr>
        <p:sp>
          <p:nvSpPr>
            <p:cNvPr id="640" name="Google Shape;640;p64"/>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41" name="Google Shape;641;p64"/>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42" name="Google Shape;642;p64"/>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43" name="Google Shape;643;p64"/>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644" name="Google Shape;644;p64"/>
          <p:cNvSpPr txBox="1"/>
          <p:nvPr/>
        </p:nvSpPr>
        <p:spPr>
          <a:xfrm>
            <a:off x="342786" y="591196"/>
            <a:ext cx="8458200" cy="3745500"/>
          </a:xfrm>
          <a:prstGeom prst="rect">
            <a:avLst/>
          </a:prstGeom>
          <a:noFill/>
          <a:ln>
            <a:noFill/>
          </a:ln>
        </p:spPr>
        <p:txBody>
          <a:bodyPr anchorCtr="0" anchor="ctr" bIns="22850" lIns="45725" spcFirstLastPara="1" rIns="45725" wrap="square" tIns="22850">
            <a:normAutofit/>
          </a:bodyPr>
          <a:lstStyle/>
          <a:p>
            <a:pPr indent="-400050" lvl="0" marL="457200" rtl="0" algn="l">
              <a:lnSpc>
                <a:spcPct val="115000"/>
              </a:lnSpc>
              <a:spcBef>
                <a:spcPts val="1200"/>
              </a:spcBef>
              <a:spcAft>
                <a:spcPts val="0"/>
              </a:spcAft>
              <a:buClr>
                <a:schemeClr val="dk1"/>
              </a:buClr>
              <a:buSzPts val="2700"/>
              <a:buChar char="●"/>
            </a:pPr>
            <a:r>
              <a:rPr b="1" i="1" lang="en-GB" sz="2000">
                <a:solidFill>
                  <a:schemeClr val="dk2"/>
                </a:solidFill>
                <a:latin typeface="Calibri"/>
                <a:ea typeface="Calibri"/>
                <a:cs typeface="Calibri"/>
                <a:sym typeface="Calibri"/>
              </a:rPr>
              <a:t>The main goal is to reduce customer churn and increase customer satisfaction by improving contract conditions and customer support.</a:t>
            </a:r>
            <a:endParaRPr b="1" i="1" sz="2000">
              <a:solidFill>
                <a:schemeClr val="dk2"/>
              </a:solidFill>
              <a:latin typeface="Calibri"/>
              <a:ea typeface="Calibri"/>
              <a:cs typeface="Calibri"/>
              <a:sym typeface="Calibri"/>
            </a:endParaRPr>
          </a:p>
          <a:p>
            <a:pPr indent="-400050" lvl="0" marL="457200" rtl="0" algn="l">
              <a:lnSpc>
                <a:spcPct val="115000"/>
              </a:lnSpc>
              <a:spcBef>
                <a:spcPts val="0"/>
              </a:spcBef>
              <a:spcAft>
                <a:spcPts val="0"/>
              </a:spcAft>
              <a:buClr>
                <a:schemeClr val="dk1"/>
              </a:buClr>
              <a:buSzPts val="2700"/>
              <a:buChar char="●"/>
            </a:pPr>
            <a:r>
              <a:rPr b="1" i="1" lang="en-GB" sz="2000">
                <a:solidFill>
                  <a:schemeClr val="dk2"/>
                </a:solidFill>
                <a:latin typeface="Calibri"/>
                <a:ea typeface="Calibri"/>
                <a:cs typeface="Calibri"/>
                <a:sym typeface="Calibri"/>
              </a:rPr>
              <a:t>This analysis helps us better understand our customers and identify areas of improvement.</a:t>
            </a:r>
            <a:endParaRPr b="1" i="1" sz="2000">
              <a:solidFill>
                <a:schemeClr val="dk2"/>
              </a:solidFill>
              <a:latin typeface="Calibri"/>
              <a:ea typeface="Calibri"/>
              <a:cs typeface="Calibri"/>
              <a:sym typeface="Calibri"/>
            </a:endParaRPr>
          </a:p>
        </p:txBody>
      </p:sp>
      <p:grpSp>
        <p:nvGrpSpPr>
          <p:cNvPr id="645" name="Google Shape;645;p64"/>
          <p:cNvGrpSpPr/>
          <p:nvPr/>
        </p:nvGrpSpPr>
        <p:grpSpPr>
          <a:xfrm flipH="1" rot="5400000">
            <a:off x="7639445" y="3638944"/>
            <a:ext cx="1613842" cy="1395269"/>
            <a:chOff x="-305" y="-4155"/>
            <a:chExt cx="2514948" cy="2174333"/>
          </a:xfrm>
        </p:grpSpPr>
        <p:sp>
          <p:nvSpPr>
            <p:cNvPr id="646" name="Google Shape;646;p64"/>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47" name="Google Shape;647;p64"/>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48" name="Google Shape;648;p64"/>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649" name="Google Shape;649;p64"/>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3" name="Shape 653"/>
        <p:cNvGrpSpPr/>
        <p:nvPr/>
      </p:nvGrpSpPr>
      <p:grpSpPr>
        <a:xfrm>
          <a:off x="0" y="0"/>
          <a:ext cx="0" cy="0"/>
          <a:chOff x="0" y="0"/>
          <a:chExt cx="0" cy="0"/>
        </a:xfrm>
      </p:grpSpPr>
      <p:sp>
        <p:nvSpPr>
          <p:cNvPr id="654" name="Google Shape;654;p65"/>
          <p:cNvSpPr/>
          <p:nvPr/>
        </p:nvSpPr>
        <p:spPr>
          <a:xfrm>
            <a:off x="0" y="0"/>
            <a:ext cx="91440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pic>
        <p:nvPicPr>
          <p:cNvPr descr="Head with Gears" id="655" name="Google Shape;655;p65"/>
          <p:cNvPicPr preferRelativeResize="0"/>
          <p:nvPr/>
        </p:nvPicPr>
        <p:blipFill rotWithShape="1">
          <a:blip r:embed="rId3">
            <a:alphaModFix/>
          </a:blip>
          <a:srcRect b="0" l="0" r="0" t="0"/>
          <a:stretch/>
        </p:blipFill>
        <p:spPr>
          <a:xfrm>
            <a:off x="-365028" y="489554"/>
            <a:ext cx="4387861" cy="4389119"/>
          </a:xfrm>
          <a:custGeom>
            <a:rect b="b" l="l" r="r" t="t"/>
            <a:pathLst>
              <a:path extrusionOk="0" h="6857998" w="6094252">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noFill/>
          <a:ln>
            <a:noFill/>
          </a:ln>
        </p:spPr>
      </p:pic>
      <p:sp>
        <p:nvSpPr>
          <p:cNvPr id="656" name="Google Shape;656;p65"/>
          <p:cNvSpPr/>
          <p:nvPr/>
        </p:nvSpPr>
        <p:spPr>
          <a:xfrm>
            <a:off x="6394377" y="581886"/>
            <a:ext cx="2241000" cy="2241000"/>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657" name="Google Shape;657;p65"/>
          <p:cNvSpPr txBox="1"/>
          <p:nvPr>
            <p:ph type="title"/>
          </p:nvPr>
        </p:nvSpPr>
        <p:spPr>
          <a:xfrm>
            <a:off x="4076600" y="1699675"/>
            <a:ext cx="4246200" cy="1242300"/>
          </a:xfrm>
          <a:prstGeom prst="rect">
            <a:avLst/>
          </a:prstGeom>
          <a:noFill/>
          <a:ln>
            <a:noFill/>
          </a:ln>
        </p:spPr>
        <p:txBody>
          <a:bodyPr anchorCtr="0" anchor="b" bIns="22850" lIns="45725" spcFirstLastPara="1" rIns="45725" wrap="square" tIns="22850">
            <a:normAutofit fontScale="90000"/>
          </a:bodyPr>
          <a:lstStyle/>
          <a:p>
            <a:pPr indent="0" lvl="0" marL="12700" rtl="0" algn="ctr">
              <a:lnSpc>
                <a:spcPct val="90000"/>
              </a:lnSpc>
              <a:spcBef>
                <a:spcPts val="0"/>
              </a:spcBef>
              <a:spcAft>
                <a:spcPts val="0"/>
              </a:spcAft>
              <a:buNone/>
            </a:pPr>
            <a:r>
              <a:rPr lang="en-GB" sz="3000">
                <a:solidFill>
                  <a:schemeClr val="dk1"/>
                </a:solidFill>
                <a:latin typeface="Calibri"/>
                <a:ea typeface="Calibri"/>
                <a:cs typeface="Calibri"/>
                <a:sym typeface="Calibri"/>
              </a:rPr>
              <a:t>"City-Wise and Customer Churn Performance Overview with Revenue and Charges Analysis"</a:t>
            </a:r>
            <a:endParaRPr sz="3000">
              <a:solidFill>
                <a:schemeClr val="dk1"/>
              </a:solidFill>
              <a:latin typeface="Calibri"/>
              <a:ea typeface="Calibri"/>
              <a:cs typeface="Calibri"/>
              <a:sym typeface="Calibri"/>
            </a:endParaRPr>
          </a:p>
        </p:txBody>
      </p:sp>
      <p:sp>
        <p:nvSpPr>
          <p:cNvPr id="658" name="Google Shape;658;p65"/>
          <p:cNvSpPr/>
          <p:nvPr/>
        </p:nvSpPr>
        <p:spPr>
          <a:xfrm>
            <a:off x="8322809" y="4205788"/>
            <a:ext cx="385200" cy="374700"/>
          </a:xfrm>
          <a:prstGeom prst="ellipse">
            <a:avLst/>
          </a:prstGeom>
          <a:solidFill>
            <a:schemeClr val="accent5"/>
          </a:solidFill>
          <a:ln>
            <a:noFill/>
          </a:ln>
        </p:spPr>
        <p:txBody>
          <a:bodyPr anchorCtr="0" anchor="ctr" bIns="22850" lIns="45725" spcFirstLastPara="1" rIns="45725" wrap="square" tIns="22850">
            <a:noAutofit/>
          </a:bodyPr>
          <a:lstStyle/>
          <a:p>
            <a:pPr indent="0" lvl="0" marL="0" marR="0" rtl="0" algn="ctr">
              <a:lnSpc>
                <a:spcPct val="100000"/>
              </a:lnSpc>
              <a:spcBef>
                <a:spcPts val="0"/>
              </a:spcBef>
              <a:spcAft>
                <a:spcPts val="0"/>
              </a:spcAft>
              <a:buClr>
                <a:schemeClr val="lt1"/>
              </a:buClr>
              <a:buSzPts val="900"/>
              <a:buFont typeface="Calibri"/>
              <a:buNone/>
            </a:pPr>
            <a:r>
              <a:t/>
            </a:r>
            <a:endParaRPr b="0" i="0" sz="900" u="none" cap="none" strike="noStrike">
              <a:solidFill>
                <a:srgbClr val="FFFFFF"/>
              </a:solidFill>
              <a:latin typeface="Calibri"/>
              <a:ea typeface="Calibri"/>
              <a:cs typeface="Calibri"/>
              <a:sym typeface="Calibri"/>
            </a:endParaRPr>
          </a:p>
        </p:txBody>
      </p:sp>
      <p:sp>
        <p:nvSpPr>
          <p:cNvPr id="659" name="Google Shape;659;p65"/>
          <p:cNvSpPr txBox="1"/>
          <p:nvPr/>
        </p:nvSpPr>
        <p:spPr>
          <a:xfrm>
            <a:off x="508699" y="397221"/>
            <a:ext cx="676200" cy="323100"/>
          </a:xfrm>
          <a:prstGeom prst="rect">
            <a:avLst/>
          </a:prstGeom>
          <a:noFill/>
          <a:ln>
            <a:noFill/>
          </a:ln>
        </p:spPr>
        <p:txBody>
          <a:bodyPr anchorCtr="0" anchor="t" bIns="22850" lIns="45725" spcFirstLastPara="1" rIns="45725" wrap="square" tIns="22850">
            <a:spAutoFit/>
          </a:bodyPr>
          <a:lstStyle/>
          <a:p>
            <a:pPr indent="0" lvl="0" marL="0" marR="0" rtl="0" algn="l">
              <a:spcBef>
                <a:spcPts val="0"/>
              </a:spcBef>
              <a:spcAft>
                <a:spcPts val="0"/>
              </a:spcAft>
              <a:buNone/>
            </a:pPr>
            <a:r>
              <a:rPr lang="en-GB" sz="900">
                <a:solidFill>
                  <a:schemeClr val="dk1"/>
                </a:solidFill>
                <a:latin typeface="Calibri"/>
                <a:ea typeface="Calibri"/>
                <a:cs typeface="Calibri"/>
                <a:sym typeface="Calibri"/>
              </a:rPr>
              <a:t>Introduction</a:t>
            </a:r>
            <a:endParaRPr sz="7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4" name="Shape 664"/>
        <p:cNvGrpSpPr/>
        <p:nvPr/>
      </p:nvGrpSpPr>
      <p:grpSpPr>
        <a:xfrm>
          <a:off x="0" y="0"/>
          <a:ext cx="0" cy="0"/>
          <a:chOff x="0" y="0"/>
          <a:chExt cx="0" cy="0"/>
        </a:xfrm>
      </p:grpSpPr>
      <p:sp>
        <p:nvSpPr>
          <p:cNvPr id="665" name="Google Shape;665;p66"/>
          <p:cNvSpPr/>
          <p:nvPr/>
        </p:nvSpPr>
        <p:spPr>
          <a:xfrm>
            <a:off x="0"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66" name="Google Shape;666;p66"/>
          <p:cNvSpPr/>
          <p:nvPr/>
        </p:nvSpPr>
        <p:spPr>
          <a:xfrm>
            <a:off x="229"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67" name="Google Shape;667;p66"/>
          <p:cNvSpPr txBox="1"/>
          <p:nvPr>
            <p:ph type="title"/>
          </p:nvPr>
        </p:nvSpPr>
        <p:spPr>
          <a:xfrm>
            <a:off x="800100" y="-135522"/>
            <a:ext cx="7372500" cy="63720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 Data Overview</a:t>
            </a:r>
            <a:endParaRPr sz="2700">
              <a:solidFill>
                <a:schemeClr val="dk2"/>
              </a:solidFill>
              <a:latin typeface="Calibri"/>
              <a:ea typeface="Calibri"/>
              <a:cs typeface="Calibri"/>
              <a:sym typeface="Calibri"/>
            </a:endParaRPr>
          </a:p>
        </p:txBody>
      </p:sp>
      <p:grpSp>
        <p:nvGrpSpPr>
          <p:cNvPr id="668" name="Google Shape;668;p66"/>
          <p:cNvGrpSpPr/>
          <p:nvPr/>
        </p:nvGrpSpPr>
        <p:grpSpPr>
          <a:xfrm>
            <a:off x="-229" y="-1"/>
            <a:ext cx="2521652" cy="1892210"/>
            <a:chOff x="-305" y="-1"/>
            <a:chExt cx="3832880" cy="2876136"/>
          </a:xfrm>
        </p:grpSpPr>
        <p:sp>
          <p:nvSpPr>
            <p:cNvPr id="669" name="Google Shape;669;p66"/>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70" name="Google Shape;670;p66"/>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71" name="Google Shape;671;p66"/>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72" name="Google Shape;672;p66"/>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673" name="Google Shape;673;p66"/>
          <p:cNvSpPr txBox="1"/>
          <p:nvPr/>
        </p:nvSpPr>
        <p:spPr>
          <a:xfrm>
            <a:off x="-160875" y="809050"/>
            <a:ext cx="9304800" cy="4264800"/>
          </a:xfrm>
          <a:prstGeom prst="rect">
            <a:avLst/>
          </a:prstGeom>
          <a:noFill/>
          <a:ln cap="flat" cmpd="sng" w="9525">
            <a:solidFill>
              <a:srgbClr val="000000"/>
            </a:solidFill>
            <a:prstDash val="dot"/>
            <a:round/>
            <a:headEnd len="sm" w="sm" type="none"/>
            <a:tailEnd len="sm" w="sm" type="none"/>
          </a:ln>
        </p:spPr>
        <p:txBody>
          <a:bodyPr anchorCtr="0" anchor="ctr" bIns="22850" lIns="45725" spcFirstLastPara="1" rIns="45725" wrap="square" tIns="22850">
            <a:normAutofit/>
          </a:bodyPr>
          <a:lstStyle/>
          <a:p>
            <a:pPr indent="-336550" lvl="0" marL="457200" rtl="0" algn="l">
              <a:lnSpc>
                <a:spcPct val="115000"/>
              </a:lnSpc>
              <a:spcBef>
                <a:spcPts val="1200"/>
              </a:spcBef>
              <a:spcAft>
                <a:spcPts val="0"/>
              </a:spcAft>
              <a:buClr>
                <a:schemeClr val="dk1"/>
              </a:buClr>
              <a:buSzPts val="1700"/>
              <a:buChar char="●"/>
            </a:pPr>
            <a:r>
              <a:rPr b="1" lang="en-GB" sz="1700">
                <a:solidFill>
                  <a:schemeClr val="dk1"/>
                </a:solidFill>
              </a:rPr>
              <a:t>The data analyzed includes</a:t>
            </a:r>
            <a:r>
              <a:rPr lang="en-GB" sz="1700">
                <a:solidFill>
                  <a:schemeClr val="dk1"/>
                </a:solidFill>
              </a:rPr>
              <a:t>:</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GB" sz="1700">
                <a:solidFill>
                  <a:schemeClr val="dk1"/>
                </a:solidFill>
              </a:rPr>
              <a:t>Total number of customers.</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GB" sz="1700">
                <a:solidFill>
                  <a:schemeClr val="dk1"/>
                </a:solidFill>
              </a:rPr>
              <a:t>Various contract types.</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GB" sz="1700">
                <a:solidFill>
                  <a:schemeClr val="dk1"/>
                </a:solidFill>
              </a:rPr>
              <a:t>Customer subscription duration (Tenure).</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GB" sz="1700">
                <a:solidFill>
                  <a:schemeClr val="dk1"/>
                </a:solidFill>
              </a:rPr>
              <a:t>The level of customer support received.</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b="1" lang="en-GB" sz="1700">
                <a:solidFill>
                  <a:schemeClr val="dk1"/>
                </a:solidFill>
              </a:rPr>
              <a:t>Visual</a:t>
            </a:r>
            <a:r>
              <a:rPr lang="en-GB" sz="1700">
                <a:solidFill>
                  <a:schemeClr val="dk1"/>
                </a:solidFill>
              </a:rPr>
              <a:t>: You can use a </a:t>
            </a:r>
            <a:r>
              <a:rPr b="1" lang="en-GB" sz="1700">
                <a:solidFill>
                  <a:schemeClr val="dk1"/>
                </a:solidFill>
              </a:rPr>
              <a:t>table or chart</a:t>
            </a:r>
            <a:r>
              <a:rPr lang="en-GB" sz="1700">
                <a:solidFill>
                  <a:schemeClr val="dk1"/>
                </a:solidFill>
              </a:rPr>
              <a:t> showing the overview of the data, such as customer count and distribution across these categories.</a:t>
            </a:r>
            <a:endParaRPr sz="1700">
              <a:solidFill>
                <a:schemeClr val="dk1"/>
              </a:solidFill>
            </a:endParaRPr>
          </a:p>
          <a:p>
            <a:pPr indent="25400" lvl="0" marL="0" marR="0" rtl="0" algn="l">
              <a:lnSpc>
                <a:spcPct val="90000"/>
              </a:lnSpc>
              <a:spcBef>
                <a:spcPts val="1200"/>
              </a:spcBef>
              <a:spcAft>
                <a:spcPts val="0"/>
              </a:spcAft>
              <a:buClr>
                <a:schemeClr val="dk1"/>
              </a:buClr>
              <a:buSzPts val="400"/>
              <a:buFont typeface="Arial"/>
              <a:buNone/>
            </a:pPr>
            <a:r>
              <a:t/>
            </a:r>
            <a:endParaRPr sz="1000">
              <a:solidFill>
                <a:schemeClr val="dk2"/>
              </a:solidFill>
              <a:latin typeface="Calibri"/>
              <a:ea typeface="Calibri"/>
              <a:cs typeface="Calibri"/>
              <a:sym typeface="Calibri"/>
            </a:endParaRPr>
          </a:p>
        </p:txBody>
      </p:sp>
      <p:grpSp>
        <p:nvGrpSpPr>
          <p:cNvPr id="674" name="Google Shape;674;p66"/>
          <p:cNvGrpSpPr/>
          <p:nvPr/>
        </p:nvGrpSpPr>
        <p:grpSpPr>
          <a:xfrm flipH="1" rot="5400000">
            <a:off x="7639445" y="3638944"/>
            <a:ext cx="1613842" cy="1395269"/>
            <a:chOff x="-305" y="-4155"/>
            <a:chExt cx="2514948" cy="2174333"/>
          </a:xfrm>
        </p:grpSpPr>
        <p:sp>
          <p:nvSpPr>
            <p:cNvPr id="675" name="Google Shape;675;p66"/>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76" name="Google Shape;676;p66"/>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77" name="Google Shape;677;p66"/>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678" name="Google Shape;678;p66"/>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3" name="Shape 683"/>
        <p:cNvGrpSpPr/>
        <p:nvPr/>
      </p:nvGrpSpPr>
      <p:grpSpPr>
        <a:xfrm>
          <a:off x="0" y="0"/>
          <a:ext cx="0" cy="0"/>
          <a:chOff x="0" y="0"/>
          <a:chExt cx="0" cy="0"/>
        </a:xfrm>
      </p:grpSpPr>
      <p:sp>
        <p:nvSpPr>
          <p:cNvPr id="684" name="Google Shape;684;p67"/>
          <p:cNvSpPr/>
          <p:nvPr/>
        </p:nvSpPr>
        <p:spPr>
          <a:xfrm>
            <a:off x="0"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85" name="Google Shape;685;p67"/>
          <p:cNvSpPr/>
          <p:nvPr/>
        </p:nvSpPr>
        <p:spPr>
          <a:xfrm>
            <a:off x="229"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86" name="Google Shape;686;p67"/>
          <p:cNvSpPr txBox="1"/>
          <p:nvPr>
            <p:ph type="title"/>
          </p:nvPr>
        </p:nvSpPr>
        <p:spPr>
          <a:xfrm>
            <a:off x="800100" y="-135522"/>
            <a:ext cx="7372500" cy="63720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t/>
            </a:r>
            <a:endParaRPr sz="2700">
              <a:solidFill>
                <a:schemeClr val="dk2"/>
              </a:solidFill>
              <a:latin typeface="Calibri"/>
              <a:ea typeface="Calibri"/>
              <a:cs typeface="Calibri"/>
              <a:sym typeface="Calibri"/>
            </a:endParaRPr>
          </a:p>
        </p:txBody>
      </p:sp>
      <p:grpSp>
        <p:nvGrpSpPr>
          <p:cNvPr id="687" name="Google Shape;687;p67"/>
          <p:cNvGrpSpPr/>
          <p:nvPr/>
        </p:nvGrpSpPr>
        <p:grpSpPr>
          <a:xfrm>
            <a:off x="-229" y="-1"/>
            <a:ext cx="2521652" cy="1892210"/>
            <a:chOff x="-305" y="-1"/>
            <a:chExt cx="3832880" cy="2876136"/>
          </a:xfrm>
        </p:grpSpPr>
        <p:sp>
          <p:nvSpPr>
            <p:cNvPr id="688" name="Google Shape;688;p67"/>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89" name="Google Shape;689;p67"/>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90" name="Google Shape;690;p67"/>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91" name="Google Shape;691;p67"/>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692" name="Google Shape;692;p67"/>
          <p:cNvSpPr txBox="1"/>
          <p:nvPr/>
        </p:nvSpPr>
        <p:spPr>
          <a:xfrm>
            <a:off x="-160875" y="861475"/>
            <a:ext cx="3968700" cy="4212300"/>
          </a:xfrm>
          <a:prstGeom prst="rect">
            <a:avLst/>
          </a:prstGeom>
          <a:noFill/>
          <a:ln cap="flat" cmpd="sng" w="9525">
            <a:solidFill>
              <a:srgbClr val="000000"/>
            </a:solidFill>
            <a:prstDash val="dot"/>
            <a:round/>
            <a:headEnd len="sm" w="sm" type="none"/>
            <a:tailEnd len="sm" w="sm" type="none"/>
          </a:ln>
        </p:spPr>
        <p:txBody>
          <a:bodyPr anchorCtr="0" anchor="ctr" bIns="22850" lIns="45725" spcFirstLastPara="1" rIns="45725" wrap="square" tIns="22850">
            <a:normAutofit/>
          </a:bodyPr>
          <a:lstStyle/>
          <a:p>
            <a:pPr indent="25400" lvl="0" marL="0" marR="0" rtl="0" algn="l">
              <a:lnSpc>
                <a:spcPct val="90000"/>
              </a:lnSpc>
              <a:spcBef>
                <a:spcPts val="400"/>
              </a:spcBef>
              <a:spcAft>
                <a:spcPts val="0"/>
              </a:spcAft>
              <a:buClr>
                <a:schemeClr val="dk1"/>
              </a:buClr>
              <a:buSzPts val="400"/>
              <a:buFont typeface="Arial"/>
              <a:buNone/>
            </a:pPr>
            <a:r>
              <a:t/>
            </a:r>
            <a:endParaRPr sz="1000">
              <a:solidFill>
                <a:schemeClr val="dk2"/>
              </a:solidFill>
              <a:latin typeface="Calibri"/>
              <a:ea typeface="Calibri"/>
              <a:cs typeface="Calibri"/>
              <a:sym typeface="Calibri"/>
            </a:endParaRPr>
          </a:p>
        </p:txBody>
      </p:sp>
      <p:grpSp>
        <p:nvGrpSpPr>
          <p:cNvPr id="693" name="Google Shape;693;p67"/>
          <p:cNvGrpSpPr/>
          <p:nvPr/>
        </p:nvGrpSpPr>
        <p:grpSpPr>
          <a:xfrm flipH="1" rot="5400000">
            <a:off x="7639445" y="3638944"/>
            <a:ext cx="1613842" cy="1395269"/>
            <a:chOff x="-305" y="-4155"/>
            <a:chExt cx="2514948" cy="2174333"/>
          </a:xfrm>
        </p:grpSpPr>
        <p:sp>
          <p:nvSpPr>
            <p:cNvPr id="694" name="Google Shape;694;p67"/>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95" name="Google Shape;695;p67"/>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696" name="Google Shape;696;p67"/>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697" name="Google Shape;697;p67"/>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pic>
        <p:nvPicPr>
          <p:cNvPr id="698" name="Google Shape;698;p67"/>
          <p:cNvPicPr preferRelativeResize="0"/>
          <p:nvPr/>
        </p:nvPicPr>
        <p:blipFill rotWithShape="1">
          <a:blip r:embed="rId3">
            <a:alphaModFix/>
          </a:blip>
          <a:srcRect b="16725" l="3191" r="37372" t="19749"/>
          <a:stretch/>
        </p:blipFill>
        <p:spPr>
          <a:xfrm>
            <a:off x="-36975" y="0"/>
            <a:ext cx="9218100" cy="7509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319125" y="844275"/>
            <a:ext cx="25485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GB">
                <a:solidFill>
                  <a:schemeClr val="dk1"/>
                </a:solidFill>
              </a:rPr>
              <a:t>The contnents</a:t>
            </a:r>
            <a:endParaRPr b="1">
              <a:solidFill>
                <a:schemeClr val="dk1"/>
              </a:solidFill>
            </a:endParaRPr>
          </a:p>
        </p:txBody>
      </p:sp>
      <p:sp>
        <p:nvSpPr>
          <p:cNvPr id="135" name="Google Shape;135;p23"/>
          <p:cNvSpPr txBox="1"/>
          <p:nvPr>
            <p:ph idx="1" type="body"/>
          </p:nvPr>
        </p:nvSpPr>
        <p:spPr>
          <a:xfrm>
            <a:off x="177530" y="1591372"/>
            <a:ext cx="8831700" cy="2162700"/>
          </a:xfrm>
          <a:prstGeom prst="rect">
            <a:avLst/>
          </a:prstGeom>
        </p:spPr>
        <p:txBody>
          <a:bodyPr anchorCtr="0" anchor="t" bIns="0" lIns="0" spcFirstLastPara="1" rIns="0" wrap="square" tIns="0">
            <a:spAutoFit/>
          </a:bodyPr>
          <a:lstStyle/>
          <a:p>
            <a:pPr indent="0" lvl="0" marL="0" rtl="0" algn="l">
              <a:lnSpc>
                <a:spcPct val="115000"/>
              </a:lnSpc>
              <a:spcBef>
                <a:spcPts val="1200"/>
              </a:spcBef>
              <a:spcAft>
                <a:spcPts val="0"/>
              </a:spcAft>
              <a:buNone/>
            </a:pPr>
            <a:r>
              <a:rPr lang="en-GB" sz="1500">
                <a:solidFill>
                  <a:schemeClr val="dk1"/>
                </a:solidFill>
                <a:latin typeface="Arial"/>
                <a:ea typeface="Arial"/>
                <a:cs typeface="Arial"/>
                <a:sym typeface="Arial"/>
              </a:rPr>
              <a:t>The dataset contains detailed information about</a:t>
            </a:r>
            <a:r>
              <a:rPr b="1" lang="en-GB" sz="1500">
                <a:solidFill>
                  <a:schemeClr val="dk1"/>
                </a:solidFill>
                <a:latin typeface="Arial"/>
                <a:ea typeface="Arial"/>
                <a:cs typeface="Arial"/>
                <a:sym typeface="Arial"/>
              </a:rPr>
              <a:t> 7,043 telecom customers</a:t>
            </a:r>
            <a:r>
              <a:rPr lang="en-GB" sz="1500">
                <a:solidFill>
                  <a:schemeClr val="dk1"/>
                </a:solidFill>
                <a:latin typeface="Arial"/>
                <a:ea typeface="Arial"/>
                <a:cs typeface="Arial"/>
                <a:sym typeface="Arial"/>
              </a:rPr>
              <a:t>, covering various aspects of their </a:t>
            </a:r>
            <a:r>
              <a:rPr b="1" lang="en-GB" sz="1500">
                <a:solidFill>
                  <a:schemeClr val="dk1"/>
                </a:solidFill>
                <a:latin typeface="Arial"/>
                <a:ea typeface="Arial"/>
                <a:cs typeface="Arial"/>
                <a:sym typeface="Arial"/>
              </a:rPr>
              <a:t>demographics, service usage, and billing.</a:t>
            </a:r>
            <a:r>
              <a:rPr lang="en-GB" sz="1500">
                <a:solidFill>
                  <a:schemeClr val="dk1"/>
                </a:solidFill>
                <a:latin typeface="Arial"/>
                <a:ea typeface="Arial"/>
                <a:cs typeface="Arial"/>
                <a:sym typeface="Arial"/>
              </a:rPr>
              <a:t> </a:t>
            </a:r>
            <a:endParaRPr sz="1500">
              <a:solidFill>
                <a:schemeClr val="dk1"/>
              </a:solidFill>
              <a:latin typeface="Arial"/>
              <a:ea typeface="Arial"/>
              <a:cs typeface="Arial"/>
              <a:sym typeface="Arial"/>
            </a:endParaRPr>
          </a:p>
          <a:p>
            <a:pPr indent="-323850" lvl="0" marL="457200" rtl="0" algn="l">
              <a:lnSpc>
                <a:spcPct val="115000"/>
              </a:lnSpc>
              <a:spcBef>
                <a:spcPts val="1200"/>
              </a:spcBef>
              <a:spcAft>
                <a:spcPts val="0"/>
              </a:spcAft>
              <a:buClr>
                <a:schemeClr val="dk1"/>
              </a:buClr>
              <a:buSzPts val="1500"/>
              <a:buChar char="●"/>
            </a:pPr>
            <a:r>
              <a:rPr b="1" lang="en-GB" sz="1500">
                <a:solidFill>
                  <a:schemeClr val="dk1"/>
                </a:solidFill>
                <a:latin typeface="Arial"/>
                <a:ea typeface="Arial"/>
                <a:cs typeface="Arial"/>
                <a:sym typeface="Arial"/>
              </a:rPr>
              <a:t>Demographics</a:t>
            </a:r>
            <a:r>
              <a:rPr lang="en-GB" sz="1500">
                <a:solidFill>
                  <a:schemeClr val="dk1"/>
                </a:solidFill>
                <a:latin typeface="Arial"/>
                <a:ea typeface="Arial"/>
                <a:cs typeface="Arial"/>
                <a:sym typeface="Arial"/>
              </a:rPr>
              <a:t>: Gender, senior citizen status, partner, dependents.</a:t>
            </a:r>
            <a:endParaRPr sz="1500">
              <a:solidFill>
                <a:schemeClr val="dk1"/>
              </a:solidFill>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Char char="●"/>
            </a:pPr>
            <a:r>
              <a:rPr b="1" lang="en-GB" sz="1500">
                <a:solidFill>
                  <a:schemeClr val="dk1"/>
                </a:solidFill>
                <a:latin typeface="Arial"/>
                <a:ea typeface="Arial"/>
                <a:cs typeface="Arial"/>
                <a:sym typeface="Arial"/>
              </a:rPr>
              <a:t>Services</a:t>
            </a:r>
            <a:r>
              <a:rPr lang="en-GB" sz="1500">
                <a:solidFill>
                  <a:schemeClr val="dk1"/>
                </a:solidFill>
                <a:latin typeface="Arial"/>
                <a:ea typeface="Arial"/>
                <a:cs typeface="Arial"/>
                <a:sym typeface="Arial"/>
              </a:rPr>
              <a:t>: Phone, internet, security, backup, streaming, tech support.</a:t>
            </a:r>
            <a:endParaRPr sz="1500">
              <a:solidFill>
                <a:schemeClr val="dk1"/>
              </a:solidFill>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Char char="●"/>
            </a:pPr>
            <a:r>
              <a:rPr b="1" lang="en-GB" sz="1500">
                <a:solidFill>
                  <a:schemeClr val="dk1"/>
                </a:solidFill>
                <a:latin typeface="Arial"/>
                <a:ea typeface="Arial"/>
                <a:cs typeface="Arial"/>
                <a:sym typeface="Arial"/>
              </a:rPr>
              <a:t>Billing</a:t>
            </a:r>
            <a:r>
              <a:rPr lang="en-GB" sz="1500">
                <a:solidFill>
                  <a:schemeClr val="dk1"/>
                </a:solidFill>
                <a:latin typeface="Arial"/>
                <a:ea typeface="Arial"/>
                <a:cs typeface="Arial"/>
                <a:sym typeface="Arial"/>
              </a:rPr>
              <a:t>: Monthly charges, total charges, payment method.</a:t>
            </a:r>
            <a:endParaRPr sz="1500">
              <a:solidFill>
                <a:schemeClr val="dk1"/>
              </a:solidFill>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Char char="●"/>
            </a:pPr>
            <a:r>
              <a:rPr b="1" lang="en-GB" sz="1500">
                <a:solidFill>
                  <a:schemeClr val="dk1"/>
                </a:solidFill>
                <a:latin typeface="Arial"/>
                <a:ea typeface="Arial"/>
                <a:cs typeface="Arial"/>
                <a:sym typeface="Arial"/>
              </a:rPr>
              <a:t>Churn</a:t>
            </a:r>
            <a:r>
              <a:rPr lang="en-GB" sz="1500">
                <a:solidFill>
                  <a:schemeClr val="dk1"/>
                </a:solidFill>
                <a:latin typeface="Arial"/>
                <a:ea typeface="Arial"/>
                <a:cs typeface="Arial"/>
                <a:sym typeface="Arial"/>
              </a:rPr>
              <a:t>: Indicates if the customer has left the service.</a:t>
            </a:r>
            <a:endParaRPr sz="1500">
              <a:solidFill>
                <a:schemeClr val="dk1"/>
              </a:solidFill>
              <a:latin typeface="Arial"/>
              <a:ea typeface="Arial"/>
              <a:cs typeface="Arial"/>
              <a:sym typeface="Arial"/>
            </a:endParaRPr>
          </a:p>
          <a:p>
            <a:pPr indent="0" lvl="0" marL="0" rtl="0" algn="l">
              <a:spcBef>
                <a:spcPts val="1200"/>
              </a:spcBef>
              <a:spcAft>
                <a:spcPts val="0"/>
              </a:spcAft>
              <a:buNone/>
            </a:pPr>
            <a:r>
              <a:t/>
            </a:r>
            <a:endParaRPr sz="1700"/>
          </a:p>
        </p:txBody>
      </p:sp>
      <p:pic>
        <p:nvPicPr>
          <p:cNvPr id="136" name="Google Shape;136;p23"/>
          <p:cNvPicPr preferRelativeResize="0"/>
          <p:nvPr/>
        </p:nvPicPr>
        <p:blipFill>
          <a:blip r:embed="rId3">
            <a:alphaModFix/>
          </a:blip>
          <a:stretch>
            <a:fillRect/>
          </a:stretch>
        </p:blipFill>
        <p:spPr>
          <a:xfrm>
            <a:off x="6861975" y="2334750"/>
            <a:ext cx="2808751" cy="28087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3" name="Shape 703"/>
        <p:cNvGrpSpPr/>
        <p:nvPr/>
      </p:nvGrpSpPr>
      <p:grpSpPr>
        <a:xfrm>
          <a:off x="0" y="0"/>
          <a:ext cx="0" cy="0"/>
          <a:chOff x="0" y="0"/>
          <a:chExt cx="0" cy="0"/>
        </a:xfrm>
      </p:grpSpPr>
      <p:sp>
        <p:nvSpPr>
          <p:cNvPr id="704" name="Google Shape;704;p68"/>
          <p:cNvSpPr/>
          <p:nvPr/>
        </p:nvSpPr>
        <p:spPr>
          <a:xfrm>
            <a:off x="0"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05" name="Google Shape;705;p68"/>
          <p:cNvSpPr/>
          <p:nvPr/>
        </p:nvSpPr>
        <p:spPr>
          <a:xfrm>
            <a:off x="76429"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06" name="Google Shape;706;p68"/>
          <p:cNvSpPr txBox="1"/>
          <p:nvPr>
            <p:ph type="title"/>
          </p:nvPr>
        </p:nvSpPr>
        <p:spPr>
          <a:xfrm>
            <a:off x="800100" y="-135525"/>
            <a:ext cx="7372500" cy="56940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Tenure Analysis</a:t>
            </a:r>
            <a:endParaRPr sz="2700">
              <a:solidFill>
                <a:schemeClr val="dk2"/>
              </a:solidFill>
              <a:latin typeface="Calibri"/>
              <a:ea typeface="Calibri"/>
              <a:cs typeface="Calibri"/>
              <a:sym typeface="Calibri"/>
            </a:endParaRPr>
          </a:p>
        </p:txBody>
      </p:sp>
      <p:grpSp>
        <p:nvGrpSpPr>
          <p:cNvPr id="707" name="Google Shape;707;p68"/>
          <p:cNvGrpSpPr/>
          <p:nvPr/>
        </p:nvGrpSpPr>
        <p:grpSpPr>
          <a:xfrm>
            <a:off x="-229" y="-1"/>
            <a:ext cx="2521652" cy="1892210"/>
            <a:chOff x="-305" y="-1"/>
            <a:chExt cx="3832880" cy="2876136"/>
          </a:xfrm>
        </p:grpSpPr>
        <p:sp>
          <p:nvSpPr>
            <p:cNvPr id="708" name="Google Shape;708;p68"/>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09" name="Google Shape;709;p68"/>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10" name="Google Shape;710;p68"/>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11" name="Google Shape;711;p68"/>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712" name="Google Shape;712;p68"/>
          <p:cNvSpPr txBox="1"/>
          <p:nvPr/>
        </p:nvSpPr>
        <p:spPr>
          <a:xfrm>
            <a:off x="300224" y="1109475"/>
            <a:ext cx="2872800" cy="3818100"/>
          </a:xfrm>
          <a:prstGeom prst="rect">
            <a:avLst/>
          </a:prstGeom>
          <a:noFill/>
          <a:ln>
            <a:noFill/>
          </a:ln>
        </p:spPr>
        <p:txBody>
          <a:bodyPr anchorCtr="0" anchor="ctr" bIns="22850" lIns="45725" spcFirstLastPara="1" rIns="45725" wrap="square" tIns="22850">
            <a:noAutofit/>
          </a:bodyPr>
          <a:lstStyle/>
          <a:p>
            <a:pPr indent="-311150" lvl="0" marL="457200" rtl="0" algn="l">
              <a:lnSpc>
                <a:spcPct val="115000"/>
              </a:lnSpc>
              <a:spcBef>
                <a:spcPts val="1200"/>
              </a:spcBef>
              <a:spcAft>
                <a:spcPts val="0"/>
              </a:spcAft>
              <a:buClr>
                <a:schemeClr val="dk1"/>
              </a:buClr>
              <a:buSzPts val="1300"/>
              <a:buChar char="●"/>
            </a:pPr>
            <a:r>
              <a:rPr b="1" lang="en-GB" sz="1300">
                <a:solidFill>
                  <a:schemeClr val="dk1"/>
                </a:solidFill>
              </a:rPr>
              <a:t>40% of customers</a:t>
            </a:r>
            <a:r>
              <a:rPr lang="en-GB" sz="1300">
                <a:solidFill>
                  <a:schemeClr val="dk1"/>
                </a:solidFill>
              </a:rPr>
              <a:t> have been subscribed for </a:t>
            </a:r>
            <a:r>
              <a:rPr b="1" lang="en-GB" sz="1300">
                <a:solidFill>
                  <a:schemeClr val="dk1"/>
                </a:solidFill>
              </a:rPr>
              <a:t>0-6 months</a:t>
            </a:r>
            <a:r>
              <a:rPr lang="en-GB" sz="1300">
                <a:solidFill>
                  <a:schemeClr val="dk1"/>
                </a:solidFill>
              </a:rPr>
              <a: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GB" sz="1300">
                <a:solidFill>
                  <a:schemeClr val="dk1"/>
                </a:solidFill>
              </a:rPr>
              <a:t>New customers represent the largest group but are more prone to churn.</a:t>
            </a:r>
            <a:endParaRPr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500">
                <a:solidFill>
                  <a:schemeClr val="dk1"/>
                </a:solidFill>
              </a:rPr>
              <a:t>Conclusion:</a:t>
            </a:r>
            <a:endParaRPr b="1" sz="15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GB" sz="1300">
                <a:solidFill>
                  <a:schemeClr val="dk1"/>
                </a:solidFill>
              </a:rPr>
              <a:t>New customers are at higher risk of churn.</a:t>
            </a:r>
            <a:endParaRPr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500">
                <a:solidFill>
                  <a:schemeClr val="dk1"/>
                </a:solidFill>
              </a:rPr>
              <a:t>Visual:</a:t>
            </a:r>
            <a:endParaRPr b="1" sz="1500">
              <a:solidFill>
                <a:schemeClr val="dk1"/>
              </a:solidFill>
            </a:endParaRPr>
          </a:p>
          <a:p>
            <a:pPr indent="-311150" lvl="0" marL="457200" rtl="0" algn="l">
              <a:lnSpc>
                <a:spcPct val="115000"/>
              </a:lnSpc>
              <a:spcBef>
                <a:spcPts val="1200"/>
              </a:spcBef>
              <a:spcAft>
                <a:spcPts val="0"/>
              </a:spcAft>
              <a:buClr>
                <a:schemeClr val="dk1"/>
              </a:buClr>
              <a:buSzPts val="1300"/>
              <a:buChar char="●"/>
            </a:pPr>
            <a:r>
              <a:rPr b="1" lang="en-GB" sz="1300">
                <a:solidFill>
                  <a:schemeClr val="dk1"/>
                </a:solidFill>
              </a:rPr>
              <a:t>Insert the Pie Chart for Tenure Distribution here</a:t>
            </a:r>
            <a:r>
              <a:rPr lang="en-GB" sz="1300">
                <a:solidFill>
                  <a:schemeClr val="dk1"/>
                </a:solidFill>
              </a:rPr>
              <a:t> to illustrate the distribution of customers based on their subscription length.</a:t>
            </a:r>
            <a:endParaRPr sz="1300">
              <a:solidFill>
                <a:schemeClr val="dk1"/>
              </a:solidFill>
            </a:endParaRPr>
          </a:p>
          <a:p>
            <a:pPr indent="25400" lvl="0" marL="0" marR="0" rtl="0" algn="l">
              <a:lnSpc>
                <a:spcPct val="90000"/>
              </a:lnSpc>
              <a:spcBef>
                <a:spcPts val="1200"/>
              </a:spcBef>
              <a:spcAft>
                <a:spcPts val="0"/>
              </a:spcAft>
              <a:buClr>
                <a:schemeClr val="dk1"/>
              </a:buClr>
              <a:buSzPts val="400"/>
              <a:buFont typeface="Arial"/>
              <a:buNone/>
            </a:pPr>
            <a:r>
              <a:t/>
            </a:r>
            <a:endParaRPr b="1" sz="1500">
              <a:solidFill>
                <a:schemeClr val="dk1"/>
              </a:solidFill>
            </a:endParaRPr>
          </a:p>
        </p:txBody>
      </p:sp>
      <p:grpSp>
        <p:nvGrpSpPr>
          <p:cNvPr id="713" name="Google Shape;713;p68"/>
          <p:cNvGrpSpPr/>
          <p:nvPr/>
        </p:nvGrpSpPr>
        <p:grpSpPr>
          <a:xfrm flipH="1" rot="5400000">
            <a:off x="7639445" y="3638944"/>
            <a:ext cx="1613842" cy="1395269"/>
            <a:chOff x="-305" y="-4155"/>
            <a:chExt cx="2514948" cy="2174333"/>
          </a:xfrm>
        </p:grpSpPr>
        <p:sp>
          <p:nvSpPr>
            <p:cNvPr id="714" name="Google Shape;714;p68"/>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15" name="Google Shape;715;p68"/>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16" name="Google Shape;716;p68"/>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717" name="Google Shape;717;p68"/>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pic>
        <p:nvPicPr>
          <p:cNvPr id="718" name="Google Shape;718;p68"/>
          <p:cNvPicPr preferRelativeResize="0"/>
          <p:nvPr/>
        </p:nvPicPr>
        <p:blipFill rotWithShape="1">
          <a:blip r:embed="rId3">
            <a:alphaModFix/>
          </a:blip>
          <a:srcRect b="16567" l="2838" r="68546" t="54547"/>
          <a:stretch/>
        </p:blipFill>
        <p:spPr>
          <a:xfrm>
            <a:off x="3178100" y="1173425"/>
            <a:ext cx="2616501" cy="1968074"/>
          </a:xfrm>
          <a:prstGeom prst="rect">
            <a:avLst/>
          </a:prstGeom>
          <a:noFill/>
          <a:ln>
            <a:noFill/>
          </a:ln>
        </p:spPr>
      </p:pic>
      <p:pic>
        <p:nvPicPr>
          <p:cNvPr id="719" name="Google Shape;719;p68"/>
          <p:cNvPicPr preferRelativeResize="0"/>
          <p:nvPr/>
        </p:nvPicPr>
        <p:blipFill rotWithShape="1">
          <a:blip r:embed="rId3">
            <a:alphaModFix/>
          </a:blip>
          <a:srcRect b="16074" l="3145" r="36478" t="20060"/>
          <a:stretch/>
        </p:blipFill>
        <p:spPr>
          <a:xfrm>
            <a:off x="5799675" y="399675"/>
            <a:ext cx="3344023" cy="47438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4" name="Shape 724"/>
        <p:cNvGrpSpPr/>
        <p:nvPr/>
      </p:nvGrpSpPr>
      <p:grpSpPr>
        <a:xfrm>
          <a:off x="0" y="0"/>
          <a:ext cx="0" cy="0"/>
          <a:chOff x="0" y="0"/>
          <a:chExt cx="0" cy="0"/>
        </a:xfrm>
      </p:grpSpPr>
      <p:sp>
        <p:nvSpPr>
          <p:cNvPr id="725" name="Google Shape;725;p69"/>
          <p:cNvSpPr/>
          <p:nvPr/>
        </p:nvSpPr>
        <p:spPr>
          <a:xfrm>
            <a:off x="0"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26" name="Google Shape;726;p69"/>
          <p:cNvSpPr/>
          <p:nvPr/>
        </p:nvSpPr>
        <p:spPr>
          <a:xfrm>
            <a:off x="229"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27" name="Google Shape;727;p69"/>
          <p:cNvSpPr txBox="1"/>
          <p:nvPr>
            <p:ph type="title"/>
          </p:nvPr>
        </p:nvSpPr>
        <p:spPr>
          <a:xfrm>
            <a:off x="800100" y="-135525"/>
            <a:ext cx="7372500" cy="102090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Contracts Analysis</a:t>
            </a:r>
            <a:endParaRPr sz="2700">
              <a:solidFill>
                <a:schemeClr val="dk2"/>
              </a:solidFill>
              <a:latin typeface="Calibri"/>
              <a:ea typeface="Calibri"/>
              <a:cs typeface="Calibri"/>
              <a:sym typeface="Calibri"/>
            </a:endParaRPr>
          </a:p>
        </p:txBody>
      </p:sp>
      <p:grpSp>
        <p:nvGrpSpPr>
          <p:cNvPr id="728" name="Google Shape;728;p69"/>
          <p:cNvGrpSpPr/>
          <p:nvPr/>
        </p:nvGrpSpPr>
        <p:grpSpPr>
          <a:xfrm>
            <a:off x="-229" y="-1"/>
            <a:ext cx="2521652" cy="1892210"/>
            <a:chOff x="-305" y="-1"/>
            <a:chExt cx="3832880" cy="2876136"/>
          </a:xfrm>
        </p:grpSpPr>
        <p:sp>
          <p:nvSpPr>
            <p:cNvPr id="729" name="Google Shape;729;p69"/>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30" name="Google Shape;730;p69"/>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31" name="Google Shape;731;p69"/>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32" name="Google Shape;732;p69"/>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733" name="Google Shape;733;p69"/>
          <p:cNvSpPr txBox="1"/>
          <p:nvPr/>
        </p:nvSpPr>
        <p:spPr>
          <a:xfrm>
            <a:off x="225" y="885375"/>
            <a:ext cx="5880600" cy="3451200"/>
          </a:xfrm>
          <a:prstGeom prst="rect">
            <a:avLst/>
          </a:prstGeom>
          <a:noFill/>
          <a:ln>
            <a:noFill/>
          </a:ln>
        </p:spPr>
        <p:txBody>
          <a:bodyPr anchorCtr="0" anchor="ctr" bIns="22850" lIns="45725" spcFirstLastPara="1" rIns="45725" wrap="square" tIns="22850">
            <a:noAutofit/>
          </a:bodyPr>
          <a:lstStyle/>
          <a:p>
            <a:pPr indent="0" lvl="0" marL="0" rtl="0" algn="l">
              <a:lnSpc>
                <a:spcPct val="115000"/>
              </a:lnSpc>
              <a:spcBef>
                <a:spcPts val="1400"/>
              </a:spcBef>
              <a:spcAft>
                <a:spcPts val="0"/>
              </a:spcAft>
              <a:buClr>
                <a:schemeClr val="dk1"/>
              </a:buClr>
              <a:buSzPts val="1100"/>
              <a:buFont typeface="Arial"/>
              <a:buNone/>
            </a:pPr>
            <a:r>
              <a:rPr b="1" lang="en-GB" sz="1500">
                <a:solidFill>
                  <a:schemeClr val="dk1"/>
                </a:solidFill>
              </a:rPr>
              <a:t>Slicer Explanation:</a:t>
            </a:r>
            <a:endParaRPr b="1" sz="15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GB" sz="1300">
                <a:solidFill>
                  <a:schemeClr val="dk1"/>
                </a:solidFill>
              </a:rPr>
              <a:t>The slicer displays contract performance from </a:t>
            </a:r>
            <a:r>
              <a:rPr b="1" lang="en-GB" sz="1300">
                <a:solidFill>
                  <a:schemeClr val="dk1"/>
                </a:solidFill>
              </a:rPr>
              <a:t>-0.83 to 1.58</a:t>
            </a:r>
            <a:r>
              <a:rPr lang="en-GB" sz="1300">
                <a:solidFill>
                  <a:schemeClr val="dk1"/>
                </a:solidFill>
              </a:rPr>
              <a: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Negative values</a:t>
            </a:r>
            <a:r>
              <a:rPr lang="en-GB" sz="1300">
                <a:solidFill>
                  <a:schemeClr val="dk1"/>
                </a:solidFill>
              </a:rPr>
              <a:t> = higher churn; </a:t>
            </a:r>
            <a:r>
              <a:rPr b="1" lang="en-GB" sz="1300">
                <a:solidFill>
                  <a:schemeClr val="dk1"/>
                </a:solidFill>
              </a:rPr>
              <a:t>positive values</a:t>
            </a:r>
            <a:r>
              <a:rPr lang="en-GB" sz="1300">
                <a:solidFill>
                  <a:schemeClr val="dk1"/>
                </a:solidFill>
              </a:rPr>
              <a:t> = better performance.</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GB" sz="1300">
                <a:solidFill>
                  <a:schemeClr val="dk1"/>
                </a:solidFill>
              </a:rPr>
              <a:t>Focus on improving contracts in the </a:t>
            </a:r>
            <a:r>
              <a:rPr b="1" lang="en-GB" sz="1300">
                <a:solidFill>
                  <a:schemeClr val="dk1"/>
                </a:solidFill>
              </a:rPr>
              <a:t>negative range</a:t>
            </a:r>
            <a:r>
              <a:rPr lang="en-GB" sz="1300">
                <a:solidFill>
                  <a:schemeClr val="dk1"/>
                </a:solidFill>
              </a:rPr>
              <a:t> to reduce churn.</a:t>
            </a:r>
            <a:endParaRPr sz="13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sz="1500">
                <a:solidFill>
                  <a:schemeClr val="dk1"/>
                </a:solidFill>
              </a:rPr>
              <a:t>Pie Chart Explanation:</a:t>
            </a:r>
            <a:endParaRPr b="1" sz="1500">
              <a:solidFill>
                <a:schemeClr val="dk1"/>
              </a:solidFill>
            </a:endParaRPr>
          </a:p>
          <a:p>
            <a:pPr indent="-311150" lvl="0" marL="457200" rtl="0" algn="l">
              <a:lnSpc>
                <a:spcPct val="115000"/>
              </a:lnSpc>
              <a:spcBef>
                <a:spcPts val="1200"/>
              </a:spcBef>
              <a:spcAft>
                <a:spcPts val="0"/>
              </a:spcAft>
              <a:buClr>
                <a:schemeClr val="dk1"/>
              </a:buClr>
              <a:buSzPts val="1300"/>
              <a:buChar char="●"/>
            </a:pPr>
            <a:r>
              <a:rPr lang="en-GB" sz="1300">
                <a:solidFill>
                  <a:schemeClr val="dk1"/>
                </a:solidFill>
              </a:rPr>
              <a:t>The pie chart shows the distribution of </a:t>
            </a:r>
            <a:r>
              <a:rPr b="1" lang="en-GB" sz="1300">
                <a:solidFill>
                  <a:schemeClr val="dk1"/>
                </a:solidFill>
              </a:rPr>
              <a:t>contract types</a:t>
            </a:r>
            <a:r>
              <a:rPr lang="en-GB" sz="1300">
                <a:solidFill>
                  <a:schemeClr val="dk1"/>
                </a:solidFill>
              </a:rPr>
              <a:t> (e.g., monthly, yearly).</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lang="en-GB" sz="1300">
                <a:solidFill>
                  <a:schemeClr val="dk1"/>
                </a:solidFill>
              </a:rPr>
              <a:t>If </a:t>
            </a:r>
            <a:r>
              <a:rPr b="1" lang="en-GB" sz="1300">
                <a:solidFill>
                  <a:schemeClr val="dk1"/>
                </a:solidFill>
              </a:rPr>
              <a:t>short-term contracts</a:t>
            </a:r>
            <a:r>
              <a:rPr lang="en-GB" sz="1300">
                <a:solidFill>
                  <a:schemeClr val="dk1"/>
                </a:solidFill>
              </a:rPr>
              <a:t> dominate and have high churn, they need improvement.</a:t>
            </a:r>
            <a:endParaRPr sz="1300">
              <a:solidFill>
                <a:schemeClr val="dk1"/>
              </a:solidFill>
            </a:endParaRPr>
          </a:p>
          <a:p>
            <a:pPr indent="-311150" lvl="0" marL="457200" rtl="0" algn="l">
              <a:lnSpc>
                <a:spcPct val="115000"/>
              </a:lnSpc>
              <a:spcBef>
                <a:spcPts val="0"/>
              </a:spcBef>
              <a:spcAft>
                <a:spcPts val="0"/>
              </a:spcAft>
              <a:buClr>
                <a:schemeClr val="dk1"/>
              </a:buClr>
              <a:buSzPts val="1300"/>
              <a:buChar char="●"/>
            </a:pPr>
            <a:r>
              <a:rPr b="1" lang="en-GB" sz="1300">
                <a:solidFill>
                  <a:schemeClr val="dk1"/>
                </a:solidFill>
              </a:rPr>
              <a:t>Long-term contracts</a:t>
            </a:r>
            <a:r>
              <a:rPr lang="en-GB" sz="1300">
                <a:solidFill>
                  <a:schemeClr val="dk1"/>
                </a:solidFill>
              </a:rPr>
              <a:t> likely have lower churn, indicating better customer retention.</a:t>
            </a:r>
            <a:endParaRPr sz="1300">
              <a:solidFill>
                <a:schemeClr val="dk1"/>
              </a:solidFill>
            </a:endParaRPr>
          </a:p>
          <a:p>
            <a:pPr indent="25400" lvl="0" marL="0" marR="0" rtl="0" algn="l">
              <a:lnSpc>
                <a:spcPct val="90000"/>
              </a:lnSpc>
              <a:spcBef>
                <a:spcPts val="1200"/>
              </a:spcBef>
              <a:spcAft>
                <a:spcPts val="0"/>
              </a:spcAft>
              <a:buClr>
                <a:schemeClr val="dk1"/>
              </a:buClr>
              <a:buSzPts val="400"/>
              <a:buFont typeface="Arial"/>
              <a:buNone/>
            </a:pPr>
            <a:r>
              <a:t/>
            </a:r>
            <a:endParaRPr b="1" sz="1300">
              <a:solidFill>
                <a:schemeClr val="dk1"/>
              </a:solidFill>
            </a:endParaRPr>
          </a:p>
        </p:txBody>
      </p:sp>
      <p:grpSp>
        <p:nvGrpSpPr>
          <p:cNvPr id="734" name="Google Shape;734;p69"/>
          <p:cNvGrpSpPr/>
          <p:nvPr/>
        </p:nvGrpSpPr>
        <p:grpSpPr>
          <a:xfrm flipH="1" rot="5400000">
            <a:off x="7639445" y="3638944"/>
            <a:ext cx="1613842" cy="1395269"/>
            <a:chOff x="-305" y="-4155"/>
            <a:chExt cx="2514948" cy="2174333"/>
          </a:xfrm>
        </p:grpSpPr>
        <p:sp>
          <p:nvSpPr>
            <p:cNvPr id="735" name="Google Shape;735;p69"/>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36" name="Google Shape;736;p69"/>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37" name="Google Shape;737;p69"/>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738" name="Google Shape;738;p69"/>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pic>
        <p:nvPicPr>
          <p:cNvPr id="739" name="Google Shape;739;p69"/>
          <p:cNvPicPr preferRelativeResize="0"/>
          <p:nvPr/>
        </p:nvPicPr>
        <p:blipFill rotWithShape="1">
          <a:blip r:embed="rId3">
            <a:alphaModFix/>
          </a:blip>
          <a:srcRect b="45328" l="24092" r="52083" t="29662"/>
          <a:stretch/>
        </p:blipFill>
        <p:spPr>
          <a:xfrm>
            <a:off x="6286500" y="3116800"/>
            <a:ext cx="2857198" cy="1975575"/>
          </a:xfrm>
          <a:prstGeom prst="rect">
            <a:avLst/>
          </a:prstGeom>
          <a:solidFill>
            <a:schemeClr val="lt1"/>
          </a:solidFill>
          <a:ln>
            <a:noFill/>
          </a:ln>
        </p:spPr>
      </p:pic>
      <p:pic>
        <p:nvPicPr>
          <p:cNvPr id="740" name="Google Shape;740;p69"/>
          <p:cNvPicPr preferRelativeResize="0"/>
          <p:nvPr/>
        </p:nvPicPr>
        <p:blipFill rotWithShape="1">
          <a:blip r:embed="rId3">
            <a:alphaModFix/>
          </a:blip>
          <a:srcRect b="52513" l="48152" r="36180" t="32769"/>
          <a:stretch/>
        </p:blipFill>
        <p:spPr>
          <a:xfrm>
            <a:off x="5793326" y="1174838"/>
            <a:ext cx="3350675" cy="1358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5" name="Shape 745"/>
        <p:cNvGrpSpPr/>
        <p:nvPr/>
      </p:nvGrpSpPr>
      <p:grpSpPr>
        <a:xfrm>
          <a:off x="0" y="0"/>
          <a:ext cx="0" cy="0"/>
          <a:chOff x="0" y="0"/>
          <a:chExt cx="0" cy="0"/>
        </a:xfrm>
      </p:grpSpPr>
      <p:sp>
        <p:nvSpPr>
          <p:cNvPr id="746" name="Google Shape;746;p70"/>
          <p:cNvSpPr/>
          <p:nvPr/>
        </p:nvSpPr>
        <p:spPr>
          <a:xfrm>
            <a:off x="0"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47" name="Google Shape;747;p70"/>
          <p:cNvSpPr/>
          <p:nvPr/>
        </p:nvSpPr>
        <p:spPr>
          <a:xfrm>
            <a:off x="229"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48" name="Google Shape;748;p70"/>
          <p:cNvSpPr txBox="1"/>
          <p:nvPr>
            <p:ph type="title"/>
          </p:nvPr>
        </p:nvSpPr>
        <p:spPr>
          <a:xfrm>
            <a:off x="800100" y="-135516"/>
            <a:ext cx="7372500" cy="99450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Customer Support Impact</a:t>
            </a:r>
            <a:endParaRPr sz="2700">
              <a:solidFill>
                <a:schemeClr val="dk2"/>
              </a:solidFill>
              <a:latin typeface="Calibri"/>
              <a:ea typeface="Calibri"/>
              <a:cs typeface="Calibri"/>
              <a:sym typeface="Calibri"/>
            </a:endParaRPr>
          </a:p>
        </p:txBody>
      </p:sp>
      <p:grpSp>
        <p:nvGrpSpPr>
          <p:cNvPr id="749" name="Google Shape;749;p70"/>
          <p:cNvGrpSpPr/>
          <p:nvPr/>
        </p:nvGrpSpPr>
        <p:grpSpPr>
          <a:xfrm>
            <a:off x="-229" y="-1"/>
            <a:ext cx="2521652" cy="1892210"/>
            <a:chOff x="-305" y="-1"/>
            <a:chExt cx="3832880" cy="2876136"/>
          </a:xfrm>
        </p:grpSpPr>
        <p:sp>
          <p:nvSpPr>
            <p:cNvPr id="750" name="Google Shape;750;p70"/>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51" name="Google Shape;751;p70"/>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52" name="Google Shape;752;p70"/>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53" name="Google Shape;753;p70"/>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754" name="Google Shape;754;p70"/>
          <p:cNvSpPr txBox="1"/>
          <p:nvPr/>
        </p:nvSpPr>
        <p:spPr>
          <a:xfrm>
            <a:off x="342775" y="947200"/>
            <a:ext cx="5397000" cy="4379700"/>
          </a:xfrm>
          <a:prstGeom prst="rect">
            <a:avLst/>
          </a:prstGeom>
          <a:noFill/>
          <a:ln>
            <a:noFill/>
          </a:ln>
        </p:spPr>
        <p:txBody>
          <a:bodyPr anchorCtr="0" anchor="ctr" bIns="22850" lIns="45725" spcFirstLastPara="1" rIns="45725" wrap="square" tIns="22850">
            <a:normAutofit/>
          </a:bodyPr>
          <a:lstStyle/>
          <a:p>
            <a:pPr indent="0" lvl="0" marL="0" rtl="0" algn="l">
              <a:lnSpc>
                <a:spcPct val="115000"/>
              </a:lnSpc>
              <a:spcBef>
                <a:spcPts val="1400"/>
              </a:spcBef>
              <a:spcAft>
                <a:spcPts val="0"/>
              </a:spcAft>
              <a:buClr>
                <a:schemeClr val="dk1"/>
              </a:buClr>
              <a:buSzPts val="1100"/>
              <a:buFont typeface="Arial"/>
              <a:buNone/>
            </a:pPr>
            <a:r>
              <a:rPr b="1" lang="en-GB">
                <a:solidFill>
                  <a:schemeClr val="dk1"/>
                </a:solidFill>
              </a:rPr>
              <a:t>Analysis: The Influence of Customer Support on Retention</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lang="en-GB" sz="1200">
                <a:solidFill>
                  <a:schemeClr val="dk1"/>
                </a:solidFill>
              </a:rPr>
              <a:t>Customers who receive </a:t>
            </a:r>
            <a:r>
              <a:rPr b="1" lang="en-GB" sz="1200">
                <a:solidFill>
                  <a:schemeClr val="dk1"/>
                </a:solidFill>
              </a:rPr>
              <a:t>strong customer support</a:t>
            </a:r>
            <a:r>
              <a:rPr lang="en-GB" sz="1200">
                <a:solidFill>
                  <a:schemeClr val="dk1"/>
                </a:solidFill>
              </a:rPr>
              <a:t> are less likely to churn.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GB" sz="1200">
                <a:solidFill>
                  <a:schemeClr val="dk1"/>
                </a:solidFill>
              </a:rPr>
              <a:t>Poor support</a:t>
            </a:r>
            <a:r>
              <a:rPr lang="en-GB" sz="1200">
                <a:solidFill>
                  <a:schemeClr val="dk1"/>
                </a:solidFill>
              </a:rPr>
              <a:t> is associated with </a:t>
            </a:r>
            <a:r>
              <a:rPr b="1" lang="en-GB" sz="1200">
                <a:solidFill>
                  <a:schemeClr val="dk1"/>
                </a:solidFill>
              </a:rPr>
              <a:t>higher churn rates</a:t>
            </a:r>
            <a:r>
              <a:rPr lang="en-GB" sz="1200">
                <a:solidFill>
                  <a:schemeClr val="dk1"/>
                </a:solidFill>
              </a:rPr>
              <a:t>.</a:t>
            </a:r>
            <a:endParaRPr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a:solidFill>
                  <a:schemeClr val="dk1"/>
                </a:solidFill>
              </a:rPr>
              <a:t>Recommendation:</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rPr>
              <a:t>Train customer support teams</a:t>
            </a:r>
            <a:r>
              <a:rPr lang="en-GB" sz="1200">
                <a:solidFill>
                  <a:schemeClr val="dk1"/>
                </a:solidFill>
              </a:rPr>
              <a:t> and improve response to customer needs.</a:t>
            </a:r>
            <a:endParaRPr sz="12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GB">
                <a:solidFill>
                  <a:schemeClr val="dk1"/>
                </a:solidFill>
              </a:rPr>
              <a:t>Visual:</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rPr>
              <a:t>Use a chart</a:t>
            </a:r>
            <a:r>
              <a:rPr lang="en-GB" sz="1200">
                <a:solidFill>
                  <a:schemeClr val="dk1"/>
                </a:solidFill>
              </a:rPr>
              <a:t> that illustrates the relationship between customer support quality and churn rate (if available in your visuals).</a:t>
            </a:r>
            <a:endParaRPr sz="1200">
              <a:solidFill>
                <a:schemeClr val="dk1"/>
              </a:solidFill>
            </a:endParaRPr>
          </a:p>
          <a:p>
            <a:pPr indent="25400" lvl="0" marL="0" rtl="0" algn="l">
              <a:lnSpc>
                <a:spcPct val="90000"/>
              </a:lnSpc>
              <a:spcBef>
                <a:spcPts val="1200"/>
              </a:spcBef>
              <a:spcAft>
                <a:spcPts val="0"/>
              </a:spcAft>
              <a:buClr>
                <a:schemeClr val="dk1"/>
              </a:buClr>
              <a:buSzPts val="1100"/>
              <a:buFont typeface="Arial"/>
              <a:buNone/>
            </a:pPr>
            <a:r>
              <a:t/>
            </a:r>
            <a:endParaRPr sz="1700">
              <a:solidFill>
                <a:schemeClr val="dk1"/>
              </a:solidFill>
            </a:endParaRPr>
          </a:p>
        </p:txBody>
      </p:sp>
      <p:grpSp>
        <p:nvGrpSpPr>
          <p:cNvPr id="755" name="Google Shape;755;p70"/>
          <p:cNvGrpSpPr/>
          <p:nvPr/>
        </p:nvGrpSpPr>
        <p:grpSpPr>
          <a:xfrm flipH="1" rot="5400000">
            <a:off x="7639445" y="3638944"/>
            <a:ext cx="1613842" cy="1395269"/>
            <a:chOff x="-305" y="-4155"/>
            <a:chExt cx="2514948" cy="2174333"/>
          </a:xfrm>
        </p:grpSpPr>
        <p:sp>
          <p:nvSpPr>
            <p:cNvPr id="756" name="Google Shape;756;p70"/>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57" name="Google Shape;757;p70"/>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58" name="Google Shape;758;p70"/>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759" name="Google Shape;759;p70"/>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pic>
        <p:nvPicPr>
          <p:cNvPr id="760" name="Google Shape;760;p70"/>
          <p:cNvPicPr preferRelativeResize="0"/>
          <p:nvPr/>
        </p:nvPicPr>
        <p:blipFill rotWithShape="1">
          <a:blip r:embed="rId3">
            <a:alphaModFix/>
          </a:blip>
          <a:srcRect b="18404" l="31037" r="53048" t="53438"/>
          <a:stretch/>
        </p:blipFill>
        <p:spPr>
          <a:xfrm>
            <a:off x="5907275" y="1658050"/>
            <a:ext cx="3236423" cy="35895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5" name="Shape 765"/>
        <p:cNvGrpSpPr/>
        <p:nvPr/>
      </p:nvGrpSpPr>
      <p:grpSpPr>
        <a:xfrm>
          <a:off x="0" y="0"/>
          <a:ext cx="0" cy="0"/>
          <a:chOff x="0" y="0"/>
          <a:chExt cx="0" cy="0"/>
        </a:xfrm>
      </p:grpSpPr>
      <p:sp>
        <p:nvSpPr>
          <p:cNvPr id="766" name="Google Shape;766;p71"/>
          <p:cNvSpPr/>
          <p:nvPr/>
        </p:nvSpPr>
        <p:spPr>
          <a:xfrm>
            <a:off x="0"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67" name="Google Shape;767;p71"/>
          <p:cNvSpPr/>
          <p:nvPr/>
        </p:nvSpPr>
        <p:spPr>
          <a:xfrm>
            <a:off x="229"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68" name="Google Shape;768;p71"/>
          <p:cNvSpPr txBox="1"/>
          <p:nvPr>
            <p:ph type="title"/>
          </p:nvPr>
        </p:nvSpPr>
        <p:spPr>
          <a:xfrm>
            <a:off x="800100" y="-135516"/>
            <a:ext cx="7372500" cy="99450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City-Wise Performance Overview</a:t>
            </a:r>
            <a:endParaRPr sz="2700">
              <a:solidFill>
                <a:schemeClr val="dk2"/>
              </a:solidFill>
              <a:latin typeface="Calibri"/>
              <a:ea typeface="Calibri"/>
              <a:cs typeface="Calibri"/>
              <a:sym typeface="Calibri"/>
            </a:endParaRPr>
          </a:p>
        </p:txBody>
      </p:sp>
      <p:grpSp>
        <p:nvGrpSpPr>
          <p:cNvPr id="769" name="Google Shape;769;p71"/>
          <p:cNvGrpSpPr/>
          <p:nvPr/>
        </p:nvGrpSpPr>
        <p:grpSpPr>
          <a:xfrm>
            <a:off x="-229" y="-1"/>
            <a:ext cx="2521652" cy="1892210"/>
            <a:chOff x="-305" y="-1"/>
            <a:chExt cx="3832880" cy="2876136"/>
          </a:xfrm>
        </p:grpSpPr>
        <p:sp>
          <p:nvSpPr>
            <p:cNvPr id="770" name="Google Shape;770;p71"/>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71" name="Google Shape;771;p71"/>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72" name="Google Shape;772;p71"/>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73" name="Google Shape;773;p71"/>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774" name="Google Shape;774;p71"/>
          <p:cNvSpPr txBox="1"/>
          <p:nvPr/>
        </p:nvSpPr>
        <p:spPr>
          <a:xfrm>
            <a:off x="131100" y="999050"/>
            <a:ext cx="4089600" cy="3581100"/>
          </a:xfrm>
          <a:prstGeom prst="rect">
            <a:avLst/>
          </a:prstGeom>
          <a:noFill/>
          <a:ln>
            <a:noFill/>
          </a:ln>
        </p:spPr>
        <p:txBody>
          <a:bodyPr anchorCtr="0" anchor="ctr" bIns="22850" lIns="45725" spcFirstLastPara="1" rIns="45725" wrap="square" tIns="22850">
            <a:noAutofit/>
          </a:bodyPr>
          <a:lstStyle/>
          <a:p>
            <a:pPr indent="0" lvl="0" marL="0" rtl="0" algn="l">
              <a:lnSpc>
                <a:spcPct val="115000"/>
              </a:lnSpc>
              <a:spcBef>
                <a:spcPts val="1400"/>
              </a:spcBef>
              <a:spcAft>
                <a:spcPts val="0"/>
              </a:spcAft>
              <a:buNone/>
            </a:pPr>
            <a:r>
              <a:rPr b="1" lang="en-GB">
                <a:solidFill>
                  <a:schemeClr val="dk1"/>
                </a:solidFill>
              </a:rPr>
              <a:t>Key Points to Highlight:</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lang="en-GB" sz="1200">
                <a:solidFill>
                  <a:schemeClr val="dk1"/>
                </a:solidFill>
              </a:rPr>
              <a:t>Analyze performance by </a:t>
            </a:r>
            <a:r>
              <a:rPr b="1" lang="en-GB" sz="1200">
                <a:solidFill>
                  <a:schemeClr val="dk1"/>
                </a:solidFill>
              </a:rPr>
              <a:t>city</a:t>
            </a:r>
            <a:r>
              <a:rPr lang="en-GB" sz="1200">
                <a:solidFill>
                  <a:schemeClr val="dk1"/>
                </a:solidFill>
              </a:rPr>
              <a:t>, focusing on </a:t>
            </a:r>
            <a:r>
              <a:rPr b="1" lang="en-GB" sz="1200">
                <a:solidFill>
                  <a:schemeClr val="dk1"/>
                </a:solidFill>
              </a:rPr>
              <a:t>area</a:t>
            </a:r>
            <a:r>
              <a:rPr lang="en-GB" sz="1200">
                <a:solidFill>
                  <a:schemeClr val="dk1"/>
                </a:solidFill>
              </a:rPr>
              <a:t> and </a:t>
            </a:r>
            <a:r>
              <a:rPr b="1" lang="en-GB" sz="1200">
                <a:solidFill>
                  <a:schemeClr val="dk1"/>
                </a:solidFill>
              </a:rPr>
              <a:t>customer count</a:t>
            </a:r>
            <a:r>
              <a:rPr lang="en-GB"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Highlight top-performing cities like </a:t>
            </a:r>
            <a:r>
              <a:rPr b="1" lang="en-GB" sz="1200">
                <a:solidFill>
                  <a:schemeClr val="dk1"/>
                </a:solidFill>
              </a:rPr>
              <a:t>Jacksonville</a:t>
            </a:r>
            <a:r>
              <a:rPr lang="en-GB" sz="1200">
                <a:solidFill>
                  <a:schemeClr val="dk1"/>
                </a:solidFill>
              </a:rPr>
              <a:t> and </a:t>
            </a:r>
            <a:r>
              <a:rPr b="1" lang="en-GB" sz="1200">
                <a:solidFill>
                  <a:schemeClr val="dk1"/>
                </a:solidFill>
              </a:rPr>
              <a:t>Seattle</a:t>
            </a:r>
            <a:r>
              <a:rPr lang="en-GB"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GB" sz="1200">
                <a:solidFill>
                  <a:schemeClr val="dk1"/>
                </a:solidFill>
              </a:rPr>
              <a:t>Connect findings to company goals: </a:t>
            </a:r>
            <a:r>
              <a:rPr b="1" lang="en-GB" sz="1200">
                <a:solidFill>
                  <a:schemeClr val="dk1"/>
                </a:solidFill>
              </a:rPr>
              <a:t>"Total Revenue Per Customer"</a:t>
            </a:r>
            <a:r>
              <a:rPr lang="en-GB" sz="1200">
                <a:solidFill>
                  <a:schemeClr val="dk1"/>
                </a:solidFill>
              </a:rPr>
              <a:t> and achieving the </a:t>
            </a:r>
            <a:r>
              <a:rPr b="1" lang="en-GB" sz="1200">
                <a:solidFill>
                  <a:schemeClr val="dk1"/>
                </a:solidFill>
              </a:rPr>
              <a:t>financial target</a:t>
            </a:r>
            <a:r>
              <a:rPr lang="en-GB" sz="1200">
                <a:solidFill>
                  <a:schemeClr val="dk1"/>
                </a:solidFill>
              </a:rPr>
              <a:t>.</a:t>
            </a:r>
            <a:endParaRPr sz="1200">
              <a:solidFill>
                <a:schemeClr val="dk1"/>
              </a:solidFill>
            </a:endParaRPr>
          </a:p>
          <a:p>
            <a:pPr indent="0" lvl="0" marL="0" rtl="0" algn="l">
              <a:lnSpc>
                <a:spcPct val="115000"/>
              </a:lnSpc>
              <a:spcBef>
                <a:spcPts val="1400"/>
              </a:spcBef>
              <a:spcAft>
                <a:spcPts val="0"/>
              </a:spcAft>
              <a:buNone/>
            </a:pPr>
            <a:r>
              <a:rPr b="1" lang="en-GB">
                <a:solidFill>
                  <a:schemeClr val="dk1"/>
                </a:solidFill>
              </a:rPr>
              <a:t>Suggested Sentence:</a:t>
            </a:r>
            <a:endParaRPr b="1">
              <a:solidFill>
                <a:schemeClr val="dk1"/>
              </a:solidFill>
            </a:endParaRPr>
          </a:p>
          <a:p>
            <a:pPr indent="0" lvl="0" marL="0" rtl="0" algn="l">
              <a:lnSpc>
                <a:spcPct val="115000"/>
              </a:lnSpc>
              <a:spcBef>
                <a:spcPts val="1200"/>
              </a:spcBef>
              <a:spcAft>
                <a:spcPts val="0"/>
              </a:spcAft>
              <a:buNone/>
            </a:pPr>
            <a:r>
              <a:rPr lang="en-GB" sz="1200">
                <a:solidFill>
                  <a:schemeClr val="dk1"/>
                </a:solidFill>
              </a:rPr>
              <a:t>"Analysis shows that </a:t>
            </a:r>
            <a:r>
              <a:rPr b="1" lang="en-GB" sz="1200">
                <a:solidFill>
                  <a:schemeClr val="dk1"/>
                </a:solidFill>
              </a:rPr>
              <a:t>Jacksonville</a:t>
            </a:r>
            <a:r>
              <a:rPr lang="en-GB" sz="1200">
                <a:solidFill>
                  <a:schemeClr val="dk1"/>
                </a:solidFill>
              </a:rPr>
              <a:t> and </a:t>
            </a:r>
            <a:r>
              <a:rPr b="1" lang="en-GB" sz="1200">
                <a:solidFill>
                  <a:schemeClr val="dk1"/>
                </a:solidFill>
              </a:rPr>
              <a:t>Seattle</a:t>
            </a:r>
            <a:r>
              <a:rPr lang="en-GB" sz="1200">
                <a:solidFill>
                  <a:schemeClr val="dk1"/>
                </a:solidFill>
              </a:rPr>
              <a:t> excel in area and customer count, indicating that growth strategies should target these cities. We have also achieved our </a:t>
            </a:r>
            <a:r>
              <a:rPr b="1" lang="en-GB" sz="1200">
                <a:solidFill>
                  <a:schemeClr val="dk1"/>
                </a:solidFill>
              </a:rPr>
              <a:t>financial goal at 100%</a:t>
            </a:r>
            <a:r>
              <a:rPr lang="en-GB" sz="1200">
                <a:solidFill>
                  <a:schemeClr val="dk1"/>
                </a:solidFill>
              </a:rPr>
              <a:t>."</a:t>
            </a:r>
            <a:endParaRPr sz="1200">
              <a:solidFill>
                <a:schemeClr val="dk1"/>
              </a:solidFill>
            </a:endParaRPr>
          </a:p>
          <a:p>
            <a:pPr indent="-317500" lvl="0" marL="457200" rtl="0" algn="l">
              <a:lnSpc>
                <a:spcPct val="115000"/>
              </a:lnSpc>
              <a:spcBef>
                <a:spcPts val="1200"/>
              </a:spcBef>
              <a:spcAft>
                <a:spcPts val="0"/>
              </a:spcAft>
              <a:buClr>
                <a:schemeClr val="dk1"/>
              </a:buClr>
              <a:buSzPts val="1400"/>
              <a:buChar char="●"/>
            </a:pPr>
            <a:r>
              <a:t/>
            </a:r>
            <a:endParaRPr b="1">
              <a:solidFill>
                <a:schemeClr val="dk1"/>
              </a:solidFill>
            </a:endParaRPr>
          </a:p>
        </p:txBody>
      </p:sp>
      <p:grpSp>
        <p:nvGrpSpPr>
          <p:cNvPr id="775" name="Google Shape;775;p71"/>
          <p:cNvGrpSpPr/>
          <p:nvPr/>
        </p:nvGrpSpPr>
        <p:grpSpPr>
          <a:xfrm flipH="1" rot="5400000">
            <a:off x="7639445" y="3638944"/>
            <a:ext cx="1613842" cy="1395269"/>
            <a:chOff x="-305" y="-4155"/>
            <a:chExt cx="2514948" cy="2174333"/>
          </a:xfrm>
        </p:grpSpPr>
        <p:sp>
          <p:nvSpPr>
            <p:cNvPr id="776" name="Google Shape;776;p71"/>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77" name="Google Shape;777;p71"/>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78" name="Google Shape;778;p71"/>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779" name="Google Shape;779;p71"/>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pic>
        <p:nvPicPr>
          <p:cNvPr id="780" name="Google Shape;780;p71"/>
          <p:cNvPicPr preferRelativeResize="0"/>
          <p:nvPr/>
        </p:nvPicPr>
        <p:blipFill rotWithShape="1">
          <a:blip r:embed="rId3">
            <a:alphaModFix/>
          </a:blip>
          <a:srcRect b="17011" l="2867" r="36887" t="18770"/>
          <a:stretch/>
        </p:blipFill>
        <p:spPr>
          <a:xfrm>
            <a:off x="4220700" y="1094325"/>
            <a:ext cx="4923001" cy="4049175"/>
          </a:xfrm>
          <a:prstGeom prst="rect">
            <a:avLst/>
          </a:prstGeom>
          <a:solidFill>
            <a:schemeClr val="lt1"/>
          </a:solid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5" name="Shape 785"/>
        <p:cNvGrpSpPr/>
        <p:nvPr/>
      </p:nvGrpSpPr>
      <p:grpSpPr>
        <a:xfrm>
          <a:off x="0" y="0"/>
          <a:ext cx="0" cy="0"/>
          <a:chOff x="0" y="0"/>
          <a:chExt cx="0" cy="0"/>
        </a:xfrm>
      </p:grpSpPr>
      <p:sp>
        <p:nvSpPr>
          <p:cNvPr id="786" name="Google Shape;786;p72"/>
          <p:cNvSpPr/>
          <p:nvPr/>
        </p:nvSpPr>
        <p:spPr>
          <a:xfrm>
            <a:off x="0"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87" name="Google Shape;787;p72"/>
          <p:cNvSpPr/>
          <p:nvPr/>
        </p:nvSpPr>
        <p:spPr>
          <a:xfrm>
            <a:off x="229"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88" name="Google Shape;788;p72"/>
          <p:cNvSpPr txBox="1"/>
          <p:nvPr>
            <p:ph type="title"/>
          </p:nvPr>
        </p:nvSpPr>
        <p:spPr>
          <a:xfrm>
            <a:off x="800100" y="-135516"/>
            <a:ext cx="7372500" cy="99450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Key Influencers for Customer Churn</a:t>
            </a:r>
            <a:endParaRPr sz="2700">
              <a:solidFill>
                <a:schemeClr val="dk2"/>
              </a:solidFill>
              <a:latin typeface="Calibri"/>
              <a:ea typeface="Calibri"/>
              <a:cs typeface="Calibri"/>
              <a:sym typeface="Calibri"/>
            </a:endParaRPr>
          </a:p>
        </p:txBody>
      </p:sp>
      <p:grpSp>
        <p:nvGrpSpPr>
          <p:cNvPr id="789" name="Google Shape;789;p72"/>
          <p:cNvGrpSpPr/>
          <p:nvPr/>
        </p:nvGrpSpPr>
        <p:grpSpPr>
          <a:xfrm>
            <a:off x="-229" y="-1"/>
            <a:ext cx="2521652" cy="1892210"/>
            <a:chOff x="-305" y="-1"/>
            <a:chExt cx="3832880" cy="2876136"/>
          </a:xfrm>
        </p:grpSpPr>
        <p:sp>
          <p:nvSpPr>
            <p:cNvPr id="790" name="Google Shape;790;p72"/>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91" name="Google Shape;791;p72"/>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92" name="Google Shape;792;p72"/>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93" name="Google Shape;793;p72"/>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794" name="Google Shape;794;p72"/>
          <p:cNvSpPr txBox="1"/>
          <p:nvPr/>
        </p:nvSpPr>
        <p:spPr>
          <a:xfrm>
            <a:off x="225" y="858975"/>
            <a:ext cx="3664500" cy="4284600"/>
          </a:xfrm>
          <a:prstGeom prst="rect">
            <a:avLst/>
          </a:prstGeom>
          <a:noFill/>
          <a:ln>
            <a:noFill/>
          </a:ln>
        </p:spPr>
        <p:txBody>
          <a:bodyPr anchorCtr="0" anchor="ctr" bIns="22850" lIns="45725" spcFirstLastPara="1" rIns="45725" wrap="square" tIns="22850">
            <a:normAutofit/>
          </a:bodyPr>
          <a:lstStyle/>
          <a:p>
            <a:pPr indent="0" lvl="0" marL="0" rtl="0" algn="l">
              <a:lnSpc>
                <a:spcPct val="115000"/>
              </a:lnSpc>
              <a:spcBef>
                <a:spcPts val="1400"/>
              </a:spcBef>
              <a:spcAft>
                <a:spcPts val="0"/>
              </a:spcAft>
              <a:buNone/>
            </a:pPr>
            <a:r>
              <a:rPr b="1" lang="en-GB" sz="1300">
                <a:solidFill>
                  <a:schemeClr val="dk1"/>
                </a:solidFill>
              </a:rPr>
              <a:t>Key Points to Highlight:</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GB" sz="1100">
                <a:solidFill>
                  <a:schemeClr val="dk1"/>
                </a:solidFill>
              </a:rPr>
              <a:t>Analyze factors affecting </a:t>
            </a:r>
            <a:r>
              <a:rPr b="1" lang="en-GB" sz="1100">
                <a:solidFill>
                  <a:schemeClr val="dk1"/>
                </a:solidFill>
              </a:rPr>
              <a:t>lower customer churn rates</a:t>
            </a:r>
            <a:r>
              <a:rPr lang="en-GB"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Link specific </a:t>
            </a:r>
            <a:r>
              <a:rPr b="1" lang="en-GB" sz="1100">
                <a:solidFill>
                  <a:schemeClr val="dk1"/>
                </a:solidFill>
              </a:rPr>
              <a:t>internet plans</a:t>
            </a:r>
            <a:r>
              <a:rPr lang="en-GB" sz="1100">
                <a:solidFill>
                  <a:schemeClr val="dk1"/>
                </a:solidFill>
              </a:rPr>
              <a:t> to </a:t>
            </a:r>
            <a:r>
              <a:rPr b="1" lang="en-GB" sz="1100">
                <a:solidFill>
                  <a:schemeClr val="dk1"/>
                </a:solidFill>
              </a:rPr>
              <a:t>higher customer retention rates</a:t>
            </a:r>
            <a:r>
              <a:rPr lang="en-GB"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sz="1100">
                <a:solidFill>
                  <a:schemeClr val="dk1"/>
                </a:solidFill>
              </a:rPr>
              <a:t>Use the </a:t>
            </a:r>
            <a:r>
              <a:rPr b="1" lang="en-GB" sz="1100">
                <a:solidFill>
                  <a:schemeClr val="dk1"/>
                </a:solidFill>
              </a:rPr>
              <a:t>"Key Influencers" analysis</a:t>
            </a:r>
            <a:r>
              <a:rPr lang="en-GB" sz="1100">
                <a:solidFill>
                  <a:schemeClr val="dk1"/>
                </a:solidFill>
              </a:rPr>
              <a:t> to suggest changes in internet plans to boost customer loyalty.</a:t>
            </a:r>
            <a:endParaRPr sz="1100">
              <a:solidFill>
                <a:schemeClr val="dk1"/>
              </a:solidFill>
            </a:endParaRPr>
          </a:p>
          <a:p>
            <a:pPr indent="0" lvl="0" marL="0" rtl="0" algn="l">
              <a:lnSpc>
                <a:spcPct val="115000"/>
              </a:lnSpc>
              <a:spcBef>
                <a:spcPts val="1400"/>
              </a:spcBef>
              <a:spcAft>
                <a:spcPts val="0"/>
              </a:spcAft>
              <a:buNone/>
            </a:pPr>
            <a:r>
              <a:rPr b="1" lang="en-GB" sz="1300">
                <a:solidFill>
                  <a:schemeClr val="dk1"/>
                </a:solidFill>
              </a:rPr>
              <a:t>Suggested Sentence:</a:t>
            </a:r>
            <a:endParaRPr b="1" sz="1300">
              <a:solidFill>
                <a:schemeClr val="dk1"/>
              </a:solidFill>
            </a:endParaRPr>
          </a:p>
          <a:p>
            <a:pPr indent="0" lvl="0" marL="0" rtl="0" algn="l">
              <a:lnSpc>
                <a:spcPct val="115000"/>
              </a:lnSpc>
              <a:spcBef>
                <a:spcPts val="1200"/>
              </a:spcBef>
              <a:spcAft>
                <a:spcPts val="0"/>
              </a:spcAft>
              <a:buNone/>
            </a:pPr>
            <a:r>
              <a:rPr lang="en-GB" sz="1100">
                <a:solidFill>
                  <a:schemeClr val="dk1"/>
                </a:solidFill>
              </a:rPr>
              <a:t>"The analysis reveals that the </a:t>
            </a:r>
            <a:r>
              <a:rPr b="1" lang="en-GB" sz="1100">
                <a:solidFill>
                  <a:schemeClr val="dk1"/>
                </a:solidFill>
              </a:rPr>
              <a:t>DSL_plan_11</a:t>
            </a:r>
            <a:r>
              <a:rPr lang="en-GB" sz="1100">
                <a:solidFill>
                  <a:schemeClr val="dk1"/>
                </a:solidFill>
              </a:rPr>
              <a:t> is the most effective in reducing customer churn. We can enhance our loyalty strategies by promoting this plan."</a:t>
            </a:r>
            <a:endParaRPr sz="1100">
              <a:solidFill>
                <a:schemeClr val="dk1"/>
              </a:solidFill>
            </a:endParaRPr>
          </a:p>
          <a:p>
            <a:pPr indent="-304800" lvl="0" marL="457200" rtl="0" algn="l">
              <a:lnSpc>
                <a:spcPct val="115000"/>
              </a:lnSpc>
              <a:spcBef>
                <a:spcPts val="1200"/>
              </a:spcBef>
              <a:spcAft>
                <a:spcPts val="0"/>
              </a:spcAft>
              <a:buClr>
                <a:schemeClr val="dk1"/>
              </a:buClr>
              <a:buSzPts val="1200"/>
              <a:buChar char="●"/>
            </a:pPr>
            <a:r>
              <a:t/>
            </a:r>
            <a:endParaRPr b="1" sz="1200">
              <a:solidFill>
                <a:schemeClr val="dk1"/>
              </a:solidFill>
            </a:endParaRPr>
          </a:p>
        </p:txBody>
      </p:sp>
      <p:grpSp>
        <p:nvGrpSpPr>
          <p:cNvPr id="795" name="Google Shape;795;p72"/>
          <p:cNvGrpSpPr/>
          <p:nvPr/>
        </p:nvGrpSpPr>
        <p:grpSpPr>
          <a:xfrm flipH="1" rot="5400000">
            <a:off x="7639445" y="3638944"/>
            <a:ext cx="1613842" cy="1395269"/>
            <a:chOff x="-305" y="-4155"/>
            <a:chExt cx="2514948" cy="2174333"/>
          </a:xfrm>
        </p:grpSpPr>
        <p:sp>
          <p:nvSpPr>
            <p:cNvPr id="796" name="Google Shape;796;p72"/>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97" name="Google Shape;797;p72"/>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798" name="Google Shape;798;p72"/>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799" name="Google Shape;799;p72"/>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pic>
        <p:nvPicPr>
          <p:cNvPr id="800" name="Google Shape;800;p72"/>
          <p:cNvPicPr preferRelativeResize="0"/>
          <p:nvPr/>
        </p:nvPicPr>
        <p:blipFill rotWithShape="1">
          <a:blip r:embed="rId3">
            <a:alphaModFix/>
          </a:blip>
          <a:srcRect b="15896" l="2970" r="37130" t="24409"/>
          <a:stretch/>
        </p:blipFill>
        <p:spPr>
          <a:xfrm>
            <a:off x="3664750" y="858975"/>
            <a:ext cx="5479249" cy="42845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5" name="Shape 805"/>
        <p:cNvGrpSpPr/>
        <p:nvPr/>
      </p:nvGrpSpPr>
      <p:grpSpPr>
        <a:xfrm>
          <a:off x="0" y="0"/>
          <a:ext cx="0" cy="0"/>
          <a:chOff x="0" y="0"/>
          <a:chExt cx="0" cy="0"/>
        </a:xfrm>
      </p:grpSpPr>
      <p:sp>
        <p:nvSpPr>
          <p:cNvPr id="806" name="Google Shape;806;p73"/>
          <p:cNvSpPr/>
          <p:nvPr/>
        </p:nvSpPr>
        <p:spPr>
          <a:xfrm>
            <a:off x="0"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807" name="Google Shape;807;p73"/>
          <p:cNvSpPr/>
          <p:nvPr/>
        </p:nvSpPr>
        <p:spPr>
          <a:xfrm>
            <a:off x="229" y="0"/>
            <a:ext cx="91437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808" name="Google Shape;808;p73"/>
          <p:cNvSpPr txBox="1"/>
          <p:nvPr>
            <p:ph type="title"/>
          </p:nvPr>
        </p:nvSpPr>
        <p:spPr>
          <a:xfrm>
            <a:off x="800100" y="-135516"/>
            <a:ext cx="7372500" cy="994500"/>
          </a:xfrm>
          <a:prstGeom prst="rect">
            <a:avLst/>
          </a:prstGeom>
          <a:noFill/>
          <a:ln>
            <a:noFill/>
          </a:ln>
        </p:spPr>
        <p:txBody>
          <a:bodyPr anchorCtr="0" anchor="b" bIns="22850" lIns="45725" spcFirstLastPara="1" rIns="45725" wrap="square" tIns="22850">
            <a:normAutofit/>
          </a:bodyPr>
          <a:lstStyle/>
          <a:p>
            <a:pPr indent="0" lvl="0" marL="12700" rtl="0" algn="ctr">
              <a:lnSpc>
                <a:spcPct val="90000"/>
              </a:lnSpc>
              <a:spcBef>
                <a:spcPts val="0"/>
              </a:spcBef>
              <a:spcAft>
                <a:spcPts val="0"/>
              </a:spcAft>
              <a:buNone/>
            </a:pPr>
            <a:r>
              <a:rPr lang="en-GB" sz="2700">
                <a:solidFill>
                  <a:schemeClr val="dk2"/>
                </a:solidFill>
                <a:latin typeface="Calibri"/>
                <a:ea typeface="Calibri"/>
                <a:cs typeface="Calibri"/>
                <a:sym typeface="Calibri"/>
              </a:rPr>
              <a:t>Financial Performance and Monthly Analysis by Customers and Cities</a:t>
            </a:r>
            <a:endParaRPr sz="2700">
              <a:solidFill>
                <a:schemeClr val="dk2"/>
              </a:solidFill>
              <a:latin typeface="Calibri"/>
              <a:ea typeface="Calibri"/>
              <a:cs typeface="Calibri"/>
              <a:sym typeface="Calibri"/>
            </a:endParaRPr>
          </a:p>
        </p:txBody>
      </p:sp>
      <p:grpSp>
        <p:nvGrpSpPr>
          <p:cNvPr id="809" name="Google Shape;809;p73"/>
          <p:cNvGrpSpPr/>
          <p:nvPr/>
        </p:nvGrpSpPr>
        <p:grpSpPr>
          <a:xfrm>
            <a:off x="-229" y="-1"/>
            <a:ext cx="2521652" cy="1892210"/>
            <a:chOff x="-305" y="-1"/>
            <a:chExt cx="3832880" cy="2876136"/>
          </a:xfrm>
        </p:grpSpPr>
        <p:sp>
          <p:nvSpPr>
            <p:cNvPr id="810" name="Google Shape;810;p73"/>
            <p:cNvSpPr/>
            <p:nvPr/>
          </p:nvSpPr>
          <p:spPr>
            <a:xfrm>
              <a:off x="305" y="1"/>
              <a:ext cx="3815424" cy="2653659"/>
            </a:xfrm>
            <a:custGeom>
              <a:rect b="b" l="l" r="r" t="t"/>
              <a:pathLst>
                <a:path extrusionOk="0" h="2653659" w="3815424">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811" name="Google Shape;811;p73"/>
            <p:cNvSpPr/>
            <p:nvPr/>
          </p:nvSpPr>
          <p:spPr>
            <a:xfrm>
              <a:off x="305" y="-1"/>
              <a:ext cx="3815424" cy="2653660"/>
            </a:xfrm>
            <a:custGeom>
              <a:rect b="b" l="l" r="r" t="t"/>
              <a:pathLst>
                <a:path extrusionOk="0" h="2653660" w="3815424">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812" name="Google Shape;812;p73"/>
            <p:cNvSpPr/>
            <p:nvPr/>
          </p:nvSpPr>
          <p:spPr>
            <a:xfrm>
              <a:off x="-305" y="1"/>
              <a:ext cx="3815986" cy="2675935"/>
            </a:xfrm>
            <a:custGeom>
              <a:rect b="b" l="l" r="r" t="t"/>
              <a:pathLst>
                <a:path extrusionOk="0" h="2675935" w="3815986">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813" name="Google Shape;813;p73"/>
            <p:cNvSpPr/>
            <p:nvPr/>
          </p:nvSpPr>
          <p:spPr>
            <a:xfrm>
              <a:off x="305" y="-1"/>
              <a:ext cx="3832270" cy="2876136"/>
            </a:xfrm>
            <a:custGeom>
              <a:rect b="b" l="l" r="r" t="t"/>
              <a:pathLst>
                <a:path extrusionOk="0" h="2876136" w="3832270">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
        <p:nvSpPr>
          <p:cNvPr id="814" name="Google Shape;814;p73"/>
          <p:cNvSpPr txBox="1"/>
          <p:nvPr/>
        </p:nvSpPr>
        <p:spPr>
          <a:xfrm>
            <a:off x="115350" y="1128350"/>
            <a:ext cx="3326100" cy="3973200"/>
          </a:xfrm>
          <a:prstGeom prst="rect">
            <a:avLst/>
          </a:prstGeom>
          <a:noFill/>
          <a:ln>
            <a:noFill/>
          </a:ln>
        </p:spPr>
        <p:txBody>
          <a:bodyPr anchorCtr="0" anchor="ctr" bIns="22850" lIns="45725" spcFirstLastPara="1" rIns="45725" wrap="square" tIns="22850">
            <a:noAutofit/>
          </a:bodyPr>
          <a:lstStyle/>
          <a:p>
            <a:pPr indent="0" lvl="0" marL="0" rtl="0" algn="l">
              <a:lnSpc>
                <a:spcPct val="115000"/>
              </a:lnSpc>
              <a:spcBef>
                <a:spcPts val="1400"/>
              </a:spcBef>
              <a:spcAft>
                <a:spcPts val="0"/>
              </a:spcAft>
              <a:buNone/>
            </a:pPr>
            <a:r>
              <a:rPr b="1" lang="en-GB" sz="1000">
                <a:solidFill>
                  <a:schemeClr val="dk1"/>
                </a:solidFill>
              </a:rPr>
              <a:t>Key Insights:</a:t>
            </a:r>
            <a:endParaRPr b="1" sz="1000">
              <a:solidFill>
                <a:schemeClr val="dk1"/>
              </a:solidFill>
            </a:endParaRPr>
          </a:p>
          <a:p>
            <a:pPr indent="0" lvl="0" marL="0" rtl="0" algn="l">
              <a:lnSpc>
                <a:spcPct val="115000"/>
              </a:lnSpc>
              <a:spcBef>
                <a:spcPts val="1200"/>
              </a:spcBef>
              <a:spcAft>
                <a:spcPts val="0"/>
              </a:spcAft>
              <a:buNone/>
            </a:pPr>
            <a:r>
              <a:rPr b="1" lang="en-GB" sz="800">
                <a:solidFill>
                  <a:schemeClr val="dk1"/>
                </a:solidFill>
              </a:rPr>
              <a:t>Financial Performance:</a:t>
            </a:r>
            <a:endParaRPr b="1" sz="800">
              <a:solidFill>
                <a:schemeClr val="dk1"/>
              </a:solidFill>
            </a:endParaRPr>
          </a:p>
          <a:p>
            <a:pPr indent="-279400" lvl="0" marL="457200" rtl="0" algn="l">
              <a:lnSpc>
                <a:spcPct val="115000"/>
              </a:lnSpc>
              <a:spcBef>
                <a:spcPts val="1200"/>
              </a:spcBef>
              <a:spcAft>
                <a:spcPts val="0"/>
              </a:spcAft>
              <a:buClr>
                <a:schemeClr val="dk1"/>
              </a:buClr>
              <a:buSzPts val="800"/>
              <a:buChar char="●"/>
            </a:pPr>
            <a:r>
              <a:rPr b="1" lang="en-GB" sz="800">
                <a:solidFill>
                  <a:schemeClr val="dk1"/>
                </a:solidFill>
              </a:rPr>
              <a:t>Total Charges:</a:t>
            </a:r>
            <a:r>
              <a:rPr lang="en-GB" sz="800">
                <a:solidFill>
                  <a:schemeClr val="dk1"/>
                </a:solidFill>
              </a:rPr>
              <a:t> -23.83 (due to discounts or revenue decline).</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GB" sz="800">
                <a:solidFill>
                  <a:schemeClr val="dk1"/>
                </a:solidFill>
              </a:rPr>
              <a:t>Revenues:</a:t>
            </a:r>
            <a:r>
              <a:rPr lang="en-GB" sz="800">
                <a:solidFill>
                  <a:schemeClr val="dk1"/>
                </a:solidFill>
              </a:rPr>
              <a:t> Stable, with a slight end-of-period increase.</a:t>
            </a:r>
            <a:endParaRPr sz="800">
              <a:solidFill>
                <a:schemeClr val="dk1"/>
              </a:solidFill>
            </a:endParaRPr>
          </a:p>
          <a:p>
            <a:pPr indent="0" lvl="0" marL="0" rtl="0" algn="l">
              <a:lnSpc>
                <a:spcPct val="115000"/>
              </a:lnSpc>
              <a:spcBef>
                <a:spcPts val="1200"/>
              </a:spcBef>
              <a:spcAft>
                <a:spcPts val="0"/>
              </a:spcAft>
              <a:buNone/>
            </a:pPr>
            <a:r>
              <a:rPr b="1" lang="en-GB" sz="800">
                <a:solidFill>
                  <a:schemeClr val="dk1"/>
                </a:solidFill>
              </a:rPr>
              <a:t>Churn Rate:</a:t>
            </a:r>
            <a:endParaRPr b="1" sz="800">
              <a:solidFill>
                <a:schemeClr val="dk1"/>
              </a:solidFill>
            </a:endParaRPr>
          </a:p>
          <a:p>
            <a:pPr indent="-279400" lvl="0" marL="457200" rtl="0" algn="l">
              <a:lnSpc>
                <a:spcPct val="115000"/>
              </a:lnSpc>
              <a:spcBef>
                <a:spcPts val="1200"/>
              </a:spcBef>
              <a:spcAft>
                <a:spcPts val="0"/>
              </a:spcAft>
              <a:buClr>
                <a:schemeClr val="dk1"/>
              </a:buClr>
              <a:buSzPts val="800"/>
              <a:buChar char="●"/>
            </a:pPr>
            <a:r>
              <a:rPr b="1" lang="en-GB" sz="800">
                <a:solidFill>
                  <a:schemeClr val="dk1"/>
                </a:solidFill>
              </a:rPr>
              <a:t>Cancellations:</a:t>
            </a:r>
            <a:r>
              <a:rPr lang="en-GB" sz="800">
                <a:solidFill>
                  <a:schemeClr val="dk1"/>
                </a:solidFill>
              </a:rPr>
              <a:t> 70.</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GB" sz="800">
                <a:solidFill>
                  <a:schemeClr val="dk1"/>
                </a:solidFill>
              </a:rPr>
              <a:t>Predicted Churn Rate:</a:t>
            </a:r>
            <a:r>
              <a:rPr lang="en-GB" sz="800">
                <a:solidFill>
                  <a:schemeClr val="dk1"/>
                </a:solidFill>
              </a:rPr>
              <a:t> 0.21, indicating a need for action.</a:t>
            </a:r>
            <a:endParaRPr sz="800">
              <a:solidFill>
                <a:schemeClr val="dk1"/>
              </a:solidFill>
            </a:endParaRPr>
          </a:p>
          <a:p>
            <a:pPr indent="0" lvl="0" marL="0" rtl="0" algn="l">
              <a:lnSpc>
                <a:spcPct val="115000"/>
              </a:lnSpc>
              <a:spcBef>
                <a:spcPts val="1200"/>
              </a:spcBef>
              <a:spcAft>
                <a:spcPts val="0"/>
              </a:spcAft>
              <a:buNone/>
            </a:pPr>
            <a:r>
              <a:rPr b="1" lang="en-GB" sz="800">
                <a:solidFill>
                  <a:schemeClr val="dk1"/>
                </a:solidFill>
              </a:rPr>
              <a:t>Contract Performance:</a:t>
            </a:r>
            <a:endParaRPr b="1" sz="800">
              <a:solidFill>
                <a:schemeClr val="dk1"/>
              </a:solidFill>
            </a:endParaRPr>
          </a:p>
          <a:p>
            <a:pPr indent="-279400" lvl="0" marL="457200" rtl="0" algn="l">
              <a:lnSpc>
                <a:spcPct val="115000"/>
              </a:lnSpc>
              <a:spcBef>
                <a:spcPts val="1200"/>
              </a:spcBef>
              <a:spcAft>
                <a:spcPts val="0"/>
              </a:spcAft>
              <a:buClr>
                <a:schemeClr val="dk1"/>
              </a:buClr>
              <a:buSzPts val="800"/>
              <a:buChar char="●"/>
            </a:pPr>
            <a:r>
              <a:rPr lang="en-GB" sz="800">
                <a:solidFill>
                  <a:schemeClr val="dk1"/>
                </a:solidFill>
              </a:rPr>
              <a:t>Negative contracts at </a:t>
            </a:r>
            <a:r>
              <a:rPr b="1" lang="en-GB" sz="800">
                <a:solidFill>
                  <a:schemeClr val="dk1"/>
                </a:solidFill>
              </a:rPr>
              <a:t>-0.83</a:t>
            </a:r>
            <a:r>
              <a:rPr lang="en-GB" sz="800">
                <a:solidFill>
                  <a:schemeClr val="dk1"/>
                </a:solidFill>
              </a:rPr>
              <a:t> indicate retention challenges.</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GB" sz="800">
                <a:solidFill>
                  <a:schemeClr val="dk1"/>
                </a:solidFill>
              </a:rPr>
              <a:t>Positive contracts at </a:t>
            </a:r>
            <a:r>
              <a:rPr b="1" lang="en-GB" sz="800">
                <a:solidFill>
                  <a:schemeClr val="dk1"/>
                </a:solidFill>
              </a:rPr>
              <a:t>0.37</a:t>
            </a:r>
            <a:r>
              <a:rPr lang="en-GB" sz="800">
                <a:solidFill>
                  <a:schemeClr val="dk1"/>
                </a:solidFill>
              </a:rPr>
              <a:t> and </a:t>
            </a:r>
            <a:r>
              <a:rPr b="1" lang="en-GB" sz="800">
                <a:solidFill>
                  <a:schemeClr val="dk1"/>
                </a:solidFill>
              </a:rPr>
              <a:t>1.57</a:t>
            </a:r>
            <a:r>
              <a:rPr lang="en-GB" sz="800">
                <a:solidFill>
                  <a:schemeClr val="dk1"/>
                </a:solidFill>
              </a:rPr>
              <a:t> show better performance.</a:t>
            </a:r>
            <a:endParaRPr sz="800">
              <a:solidFill>
                <a:schemeClr val="dk1"/>
              </a:solidFill>
            </a:endParaRPr>
          </a:p>
          <a:p>
            <a:pPr indent="0" lvl="0" marL="0" rtl="0" algn="l">
              <a:lnSpc>
                <a:spcPct val="115000"/>
              </a:lnSpc>
              <a:spcBef>
                <a:spcPts val="1400"/>
              </a:spcBef>
              <a:spcAft>
                <a:spcPts val="0"/>
              </a:spcAft>
              <a:buNone/>
            </a:pPr>
            <a:r>
              <a:rPr b="1" lang="en-GB" sz="1000">
                <a:solidFill>
                  <a:schemeClr val="dk1"/>
                </a:solidFill>
              </a:rPr>
              <a:t>Recommendations:</a:t>
            </a:r>
            <a:endParaRPr b="1" sz="1000">
              <a:solidFill>
                <a:schemeClr val="dk1"/>
              </a:solidFill>
            </a:endParaRPr>
          </a:p>
          <a:p>
            <a:pPr indent="-279400" lvl="0" marL="457200" rtl="0" algn="l">
              <a:lnSpc>
                <a:spcPct val="115000"/>
              </a:lnSpc>
              <a:spcBef>
                <a:spcPts val="1200"/>
              </a:spcBef>
              <a:spcAft>
                <a:spcPts val="0"/>
              </a:spcAft>
              <a:buClr>
                <a:schemeClr val="dk1"/>
              </a:buClr>
              <a:buSzPts val="800"/>
              <a:buChar char="●"/>
            </a:pPr>
            <a:r>
              <a:rPr b="1" lang="en-GB" sz="800">
                <a:solidFill>
                  <a:schemeClr val="dk1"/>
                </a:solidFill>
              </a:rPr>
              <a:t>Enhance Customer Experience</a:t>
            </a:r>
            <a:r>
              <a:rPr lang="en-GB" sz="800">
                <a:solidFill>
                  <a:schemeClr val="dk1"/>
                </a:solidFill>
              </a:rPr>
              <a:t> to reduce churn, especially for short-term contracts.</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GB" sz="800">
                <a:solidFill>
                  <a:schemeClr val="dk1"/>
                </a:solidFill>
              </a:rPr>
              <a:t>Promote Well-Performing Contracts</a:t>
            </a:r>
            <a:r>
              <a:rPr lang="en-GB" sz="800">
                <a:solidFill>
                  <a:schemeClr val="dk1"/>
                </a:solidFill>
              </a:rPr>
              <a:t> through improved marketing.</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b="1" lang="en-GB" sz="800">
                <a:solidFill>
                  <a:schemeClr val="dk1"/>
                </a:solidFill>
              </a:rPr>
              <a:t>Introduce Flexible Payment Plans</a:t>
            </a:r>
            <a:r>
              <a:rPr lang="en-GB" sz="800">
                <a:solidFill>
                  <a:schemeClr val="dk1"/>
                </a:solidFill>
              </a:rPr>
              <a:t> to attract more customers and boost revenue.</a:t>
            </a:r>
            <a:endParaRPr sz="800">
              <a:solidFill>
                <a:schemeClr val="dk1"/>
              </a:solidFill>
            </a:endParaRPr>
          </a:p>
          <a:p>
            <a:pPr indent="-279400" lvl="0" marL="457200" rtl="0" algn="l">
              <a:lnSpc>
                <a:spcPct val="95000"/>
              </a:lnSpc>
              <a:spcBef>
                <a:spcPts val="0"/>
              </a:spcBef>
              <a:spcAft>
                <a:spcPts val="0"/>
              </a:spcAft>
              <a:buClr>
                <a:schemeClr val="dk1"/>
              </a:buClr>
              <a:buSzPts val="800"/>
              <a:buAutoNum type="arabicPeriod"/>
            </a:pPr>
            <a:r>
              <a:t/>
            </a:r>
            <a:endParaRPr b="1" sz="800">
              <a:solidFill>
                <a:schemeClr val="dk1"/>
              </a:solidFill>
            </a:endParaRPr>
          </a:p>
        </p:txBody>
      </p:sp>
      <p:grpSp>
        <p:nvGrpSpPr>
          <p:cNvPr id="815" name="Google Shape;815;p73"/>
          <p:cNvGrpSpPr/>
          <p:nvPr/>
        </p:nvGrpSpPr>
        <p:grpSpPr>
          <a:xfrm flipH="1" rot="5400000">
            <a:off x="7639445" y="3638944"/>
            <a:ext cx="1613842" cy="1395269"/>
            <a:chOff x="-305" y="-4155"/>
            <a:chExt cx="2514948" cy="2174333"/>
          </a:xfrm>
        </p:grpSpPr>
        <p:sp>
          <p:nvSpPr>
            <p:cNvPr id="816" name="Google Shape;816;p73"/>
            <p:cNvSpPr/>
            <p:nvPr/>
          </p:nvSpPr>
          <p:spPr>
            <a:xfrm>
              <a:off x="-305" y="0"/>
              <a:ext cx="2514948" cy="2170178"/>
            </a:xfrm>
            <a:custGeom>
              <a:rect b="b" l="l" r="r" t="t"/>
              <a:pathLst>
                <a:path extrusionOk="0" h="2170178" w="251494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817" name="Google Shape;817;p73"/>
            <p:cNvSpPr/>
            <p:nvPr/>
          </p:nvSpPr>
          <p:spPr>
            <a:xfrm>
              <a:off x="-305" y="-4155"/>
              <a:ext cx="2493062" cy="1947896"/>
            </a:xfrm>
            <a:custGeom>
              <a:rect b="b" l="l" r="r" t="t"/>
              <a:pathLst>
                <a:path extrusionOk="0" h="1947896" w="2493062">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818" name="Google Shape;818;p73"/>
            <p:cNvSpPr/>
            <p:nvPr/>
          </p:nvSpPr>
          <p:spPr>
            <a:xfrm>
              <a:off x="-305" y="0"/>
              <a:ext cx="2501089" cy="1972702"/>
            </a:xfrm>
            <a:custGeom>
              <a:rect b="b" l="l" r="r" t="t"/>
              <a:pathLst>
                <a:path extrusionOk="0" h="1972702" w="2501089">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400">
                <a:solidFill>
                  <a:schemeClr val="lt1"/>
                </a:solidFill>
                <a:latin typeface="Calibri"/>
                <a:ea typeface="Calibri"/>
                <a:cs typeface="Calibri"/>
                <a:sym typeface="Calibri"/>
              </a:endParaRPr>
            </a:p>
          </p:txBody>
        </p:sp>
        <p:sp>
          <p:nvSpPr>
            <p:cNvPr id="819" name="Google Shape;819;p73"/>
            <p:cNvSpPr/>
            <p:nvPr/>
          </p:nvSpPr>
          <p:spPr>
            <a:xfrm>
              <a:off x="305" y="1"/>
              <a:ext cx="2491105" cy="1943661"/>
            </a:xfrm>
            <a:custGeom>
              <a:rect b="b" l="l" r="r" t="t"/>
              <a:pathLst>
                <a:path extrusionOk="0" h="1943661" w="2491105">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143"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pic>
        <p:nvPicPr>
          <p:cNvPr id="820" name="Google Shape;820;p73"/>
          <p:cNvPicPr preferRelativeResize="0"/>
          <p:nvPr/>
        </p:nvPicPr>
        <p:blipFill rotWithShape="1">
          <a:blip r:embed="rId3">
            <a:alphaModFix/>
          </a:blip>
          <a:srcRect b="21469" l="3643" r="36822" t="26595"/>
          <a:stretch/>
        </p:blipFill>
        <p:spPr>
          <a:xfrm>
            <a:off x="4289950" y="861950"/>
            <a:ext cx="4853752" cy="42815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4" name="Shape 824"/>
        <p:cNvGrpSpPr/>
        <p:nvPr/>
      </p:nvGrpSpPr>
      <p:grpSpPr>
        <a:xfrm>
          <a:off x="0" y="0"/>
          <a:ext cx="0" cy="0"/>
          <a:chOff x="0" y="0"/>
          <a:chExt cx="0" cy="0"/>
        </a:xfrm>
      </p:grpSpPr>
      <p:sp>
        <p:nvSpPr>
          <p:cNvPr id="825" name="Google Shape;825;p74"/>
          <p:cNvSpPr/>
          <p:nvPr/>
        </p:nvSpPr>
        <p:spPr>
          <a:xfrm>
            <a:off x="2772429" y="80316"/>
            <a:ext cx="3599497" cy="415607"/>
          </a:xfrm>
          <a:custGeom>
            <a:rect b="b" l="l" r="r" t="t"/>
            <a:pathLst>
              <a:path extrusionOk="0" h="831214" w="7198995">
                <a:moveTo>
                  <a:pt x="6783110" y="830935"/>
                </a:moveTo>
                <a:lnTo>
                  <a:pt x="415467" y="830935"/>
                </a:lnTo>
                <a:lnTo>
                  <a:pt x="367015" y="828140"/>
                </a:lnTo>
                <a:lnTo>
                  <a:pt x="320204" y="819962"/>
                </a:lnTo>
                <a:lnTo>
                  <a:pt x="275347" y="806714"/>
                </a:lnTo>
                <a:lnTo>
                  <a:pt x="232755" y="788706"/>
                </a:lnTo>
                <a:lnTo>
                  <a:pt x="192740" y="766252"/>
                </a:lnTo>
                <a:lnTo>
                  <a:pt x="155613" y="739661"/>
                </a:lnTo>
                <a:lnTo>
                  <a:pt x="121687" y="709247"/>
                </a:lnTo>
                <a:lnTo>
                  <a:pt x="91273" y="675321"/>
                </a:lnTo>
                <a:lnTo>
                  <a:pt x="64683" y="638194"/>
                </a:lnTo>
                <a:lnTo>
                  <a:pt x="42228" y="598179"/>
                </a:lnTo>
                <a:lnTo>
                  <a:pt x="24221" y="555587"/>
                </a:lnTo>
                <a:lnTo>
                  <a:pt x="10972" y="510730"/>
                </a:lnTo>
                <a:lnTo>
                  <a:pt x="2795" y="463919"/>
                </a:lnTo>
                <a:lnTo>
                  <a:pt x="0" y="415467"/>
                </a:lnTo>
                <a:lnTo>
                  <a:pt x="2795" y="367015"/>
                </a:lnTo>
                <a:lnTo>
                  <a:pt x="10972" y="320204"/>
                </a:lnTo>
                <a:lnTo>
                  <a:pt x="24221" y="275347"/>
                </a:lnTo>
                <a:lnTo>
                  <a:pt x="42228" y="232755"/>
                </a:lnTo>
                <a:lnTo>
                  <a:pt x="64683" y="192740"/>
                </a:lnTo>
                <a:lnTo>
                  <a:pt x="91273" y="155613"/>
                </a:lnTo>
                <a:lnTo>
                  <a:pt x="121687" y="121687"/>
                </a:lnTo>
                <a:lnTo>
                  <a:pt x="155613" y="91273"/>
                </a:lnTo>
                <a:lnTo>
                  <a:pt x="192740" y="64683"/>
                </a:lnTo>
                <a:lnTo>
                  <a:pt x="232755" y="42228"/>
                </a:lnTo>
                <a:lnTo>
                  <a:pt x="275347" y="24221"/>
                </a:lnTo>
                <a:lnTo>
                  <a:pt x="320204" y="10972"/>
                </a:lnTo>
                <a:lnTo>
                  <a:pt x="367015" y="2795"/>
                </a:lnTo>
                <a:lnTo>
                  <a:pt x="415467" y="0"/>
                </a:lnTo>
                <a:lnTo>
                  <a:pt x="6783110" y="0"/>
                </a:lnTo>
                <a:lnTo>
                  <a:pt x="6831563" y="2795"/>
                </a:lnTo>
                <a:lnTo>
                  <a:pt x="6878373" y="10972"/>
                </a:lnTo>
                <a:lnTo>
                  <a:pt x="6923231" y="24221"/>
                </a:lnTo>
                <a:lnTo>
                  <a:pt x="6965823" y="42228"/>
                </a:lnTo>
                <a:lnTo>
                  <a:pt x="7005838" y="64683"/>
                </a:lnTo>
                <a:lnTo>
                  <a:pt x="7042965" y="91273"/>
                </a:lnTo>
                <a:lnTo>
                  <a:pt x="7076891" y="121687"/>
                </a:lnTo>
                <a:lnTo>
                  <a:pt x="7107305" y="155613"/>
                </a:lnTo>
                <a:lnTo>
                  <a:pt x="7133895" y="192740"/>
                </a:lnTo>
                <a:lnTo>
                  <a:pt x="7156350" y="232755"/>
                </a:lnTo>
                <a:lnTo>
                  <a:pt x="7174357" y="275347"/>
                </a:lnTo>
                <a:lnTo>
                  <a:pt x="7187606" y="320204"/>
                </a:lnTo>
                <a:lnTo>
                  <a:pt x="7195783" y="367015"/>
                </a:lnTo>
                <a:lnTo>
                  <a:pt x="7198579" y="415467"/>
                </a:lnTo>
                <a:lnTo>
                  <a:pt x="7195783" y="463919"/>
                </a:lnTo>
                <a:lnTo>
                  <a:pt x="7187606" y="510730"/>
                </a:lnTo>
                <a:lnTo>
                  <a:pt x="7174357" y="555587"/>
                </a:lnTo>
                <a:lnTo>
                  <a:pt x="7156350" y="598179"/>
                </a:lnTo>
                <a:lnTo>
                  <a:pt x="7133895" y="638194"/>
                </a:lnTo>
                <a:lnTo>
                  <a:pt x="7107305" y="675321"/>
                </a:lnTo>
                <a:lnTo>
                  <a:pt x="7076891" y="709247"/>
                </a:lnTo>
                <a:lnTo>
                  <a:pt x="7042965" y="739661"/>
                </a:lnTo>
                <a:lnTo>
                  <a:pt x="7005838" y="766252"/>
                </a:lnTo>
                <a:lnTo>
                  <a:pt x="6965823" y="788706"/>
                </a:lnTo>
                <a:lnTo>
                  <a:pt x="6923231" y="806714"/>
                </a:lnTo>
                <a:lnTo>
                  <a:pt x="6878373" y="819962"/>
                </a:lnTo>
                <a:lnTo>
                  <a:pt x="6831563" y="828140"/>
                </a:lnTo>
                <a:lnTo>
                  <a:pt x="6783110" y="830935"/>
                </a:lnTo>
                <a:close/>
              </a:path>
            </a:pathLst>
          </a:custGeom>
          <a:solidFill>
            <a:srgbClr val="326D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nvGrpSpPr>
          <p:cNvPr id="826" name="Google Shape;826;p74"/>
          <p:cNvGrpSpPr/>
          <p:nvPr/>
        </p:nvGrpSpPr>
        <p:grpSpPr>
          <a:xfrm>
            <a:off x="852674" y="2911671"/>
            <a:ext cx="1330643" cy="1330642"/>
            <a:chOff x="7648948" y="6280542"/>
            <a:chExt cx="2661285" cy="2661284"/>
          </a:xfrm>
        </p:grpSpPr>
        <p:sp>
          <p:nvSpPr>
            <p:cNvPr id="827" name="Google Shape;827;p74"/>
            <p:cNvSpPr/>
            <p:nvPr/>
          </p:nvSpPr>
          <p:spPr>
            <a:xfrm>
              <a:off x="7648949" y="6280542"/>
              <a:ext cx="2661284" cy="2661284"/>
            </a:xfrm>
            <a:custGeom>
              <a:rect b="b" l="l" r="r" t="t"/>
              <a:pathLst>
                <a:path extrusionOk="0" h="2661284" w="2661284">
                  <a:moveTo>
                    <a:pt x="1330453" y="2660906"/>
                  </a:moveTo>
                  <a:lnTo>
                    <a:pt x="1282734" y="2660066"/>
                  </a:lnTo>
                  <a:lnTo>
                    <a:pt x="1235437" y="2657565"/>
                  </a:lnTo>
                  <a:lnTo>
                    <a:pt x="1188591" y="2653432"/>
                  </a:lnTo>
                  <a:lnTo>
                    <a:pt x="1142225" y="2647694"/>
                  </a:lnTo>
                  <a:lnTo>
                    <a:pt x="1096365" y="2640379"/>
                  </a:lnTo>
                  <a:lnTo>
                    <a:pt x="1051040" y="2631516"/>
                  </a:lnTo>
                  <a:lnTo>
                    <a:pt x="1006279" y="2621133"/>
                  </a:lnTo>
                  <a:lnTo>
                    <a:pt x="962110" y="2609258"/>
                  </a:lnTo>
                  <a:lnTo>
                    <a:pt x="918560" y="2595919"/>
                  </a:lnTo>
                  <a:lnTo>
                    <a:pt x="875657" y="2581144"/>
                  </a:lnTo>
                  <a:lnTo>
                    <a:pt x="833431" y="2564962"/>
                  </a:lnTo>
                  <a:lnTo>
                    <a:pt x="791909" y="2547400"/>
                  </a:lnTo>
                  <a:lnTo>
                    <a:pt x="751119" y="2528487"/>
                  </a:lnTo>
                  <a:lnTo>
                    <a:pt x="711089" y="2508251"/>
                  </a:lnTo>
                  <a:lnTo>
                    <a:pt x="671848" y="2486720"/>
                  </a:lnTo>
                  <a:lnTo>
                    <a:pt x="633423" y="2463922"/>
                  </a:lnTo>
                  <a:lnTo>
                    <a:pt x="595843" y="2439885"/>
                  </a:lnTo>
                  <a:lnTo>
                    <a:pt x="559136" y="2414637"/>
                  </a:lnTo>
                  <a:lnTo>
                    <a:pt x="523330" y="2388207"/>
                  </a:lnTo>
                  <a:lnTo>
                    <a:pt x="488454" y="2360623"/>
                  </a:lnTo>
                  <a:lnTo>
                    <a:pt x="454534" y="2331912"/>
                  </a:lnTo>
                  <a:lnTo>
                    <a:pt x="421600" y="2302103"/>
                  </a:lnTo>
                  <a:lnTo>
                    <a:pt x="389680" y="2271225"/>
                  </a:lnTo>
                  <a:lnTo>
                    <a:pt x="358802" y="2239305"/>
                  </a:lnTo>
                  <a:lnTo>
                    <a:pt x="328993" y="2206371"/>
                  </a:lnTo>
                  <a:lnTo>
                    <a:pt x="300282" y="2172451"/>
                  </a:lnTo>
                  <a:lnTo>
                    <a:pt x="272698" y="2137575"/>
                  </a:lnTo>
                  <a:lnTo>
                    <a:pt x="246268" y="2101769"/>
                  </a:lnTo>
                  <a:lnTo>
                    <a:pt x="221020" y="2065062"/>
                  </a:lnTo>
                  <a:lnTo>
                    <a:pt x="196983" y="2027482"/>
                  </a:lnTo>
                  <a:lnTo>
                    <a:pt x="174185" y="1989057"/>
                  </a:lnTo>
                  <a:lnTo>
                    <a:pt x="152654" y="1949816"/>
                  </a:lnTo>
                  <a:lnTo>
                    <a:pt x="132418" y="1909786"/>
                  </a:lnTo>
                  <a:lnTo>
                    <a:pt x="113504" y="1868996"/>
                  </a:lnTo>
                  <a:lnTo>
                    <a:pt x="95943" y="1827474"/>
                  </a:lnTo>
                  <a:lnTo>
                    <a:pt x="79760" y="1785248"/>
                  </a:lnTo>
                  <a:lnTo>
                    <a:pt x="64986" y="1742346"/>
                  </a:lnTo>
                  <a:lnTo>
                    <a:pt x="51647" y="1698796"/>
                  </a:lnTo>
                  <a:lnTo>
                    <a:pt x="39772" y="1654626"/>
                  </a:lnTo>
                  <a:lnTo>
                    <a:pt x="29389" y="1609865"/>
                  </a:lnTo>
                  <a:lnTo>
                    <a:pt x="20526" y="1564540"/>
                  </a:lnTo>
                  <a:lnTo>
                    <a:pt x="13211" y="1518681"/>
                  </a:lnTo>
                  <a:lnTo>
                    <a:pt x="7473" y="1472314"/>
                  </a:lnTo>
                  <a:lnTo>
                    <a:pt x="3340" y="1425468"/>
                  </a:lnTo>
                  <a:lnTo>
                    <a:pt x="839" y="1378172"/>
                  </a:lnTo>
                  <a:lnTo>
                    <a:pt x="0" y="1330463"/>
                  </a:lnTo>
                  <a:lnTo>
                    <a:pt x="839" y="1282734"/>
                  </a:lnTo>
                  <a:lnTo>
                    <a:pt x="3340" y="1235437"/>
                  </a:lnTo>
                  <a:lnTo>
                    <a:pt x="7473" y="1188592"/>
                  </a:lnTo>
                  <a:lnTo>
                    <a:pt x="13211" y="1142225"/>
                  </a:lnTo>
                  <a:lnTo>
                    <a:pt x="20526" y="1096365"/>
                  </a:lnTo>
                  <a:lnTo>
                    <a:pt x="29389" y="1051041"/>
                  </a:lnTo>
                  <a:lnTo>
                    <a:pt x="39772" y="1006280"/>
                  </a:lnTo>
                  <a:lnTo>
                    <a:pt x="51647" y="962110"/>
                  </a:lnTo>
                  <a:lnTo>
                    <a:pt x="64986" y="918560"/>
                  </a:lnTo>
                  <a:lnTo>
                    <a:pt x="79760" y="875658"/>
                  </a:lnTo>
                  <a:lnTo>
                    <a:pt x="95943" y="833431"/>
                  </a:lnTo>
                  <a:lnTo>
                    <a:pt x="113504" y="791909"/>
                  </a:lnTo>
                  <a:lnTo>
                    <a:pt x="132418" y="751119"/>
                  </a:lnTo>
                  <a:lnTo>
                    <a:pt x="152654" y="711089"/>
                  </a:lnTo>
                  <a:lnTo>
                    <a:pt x="174185" y="671848"/>
                  </a:lnTo>
                  <a:lnTo>
                    <a:pt x="196983" y="633423"/>
                  </a:lnTo>
                  <a:lnTo>
                    <a:pt x="221020" y="595843"/>
                  </a:lnTo>
                  <a:lnTo>
                    <a:pt x="246268" y="559136"/>
                  </a:lnTo>
                  <a:lnTo>
                    <a:pt x="272698" y="523331"/>
                  </a:lnTo>
                  <a:lnTo>
                    <a:pt x="300282" y="488454"/>
                  </a:lnTo>
                  <a:lnTo>
                    <a:pt x="328993" y="454534"/>
                  </a:lnTo>
                  <a:lnTo>
                    <a:pt x="358802" y="421601"/>
                  </a:lnTo>
                  <a:lnTo>
                    <a:pt x="389680" y="389680"/>
                  </a:lnTo>
                  <a:lnTo>
                    <a:pt x="421600" y="358802"/>
                  </a:lnTo>
                  <a:lnTo>
                    <a:pt x="454534" y="328993"/>
                  </a:lnTo>
                  <a:lnTo>
                    <a:pt x="488454" y="300283"/>
                  </a:lnTo>
                  <a:lnTo>
                    <a:pt x="523330" y="272698"/>
                  </a:lnTo>
                  <a:lnTo>
                    <a:pt x="559136" y="246268"/>
                  </a:lnTo>
                  <a:lnTo>
                    <a:pt x="595843" y="221020"/>
                  </a:lnTo>
                  <a:lnTo>
                    <a:pt x="633423" y="196983"/>
                  </a:lnTo>
                  <a:lnTo>
                    <a:pt x="671848" y="174185"/>
                  </a:lnTo>
                  <a:lnTo>
                    <a:pt x="711089" y="152654"/>
                  </a:lnTo>
                  <a:lnTo>
                    <a:pt x="751119" y="132418"/>
                  </a:lnTo>
                  <a:lnTo>
                    <a:pt x="791909" y="113505"/>
                  </a:lnTo>
                  <a:lnTo>
                    <a:pt x="833431" y="95943"/>
                  </a:lnTo>
                  <a:lnTo>
                    <a:pt x="875657" y="79760"/>
                  </a:lnTo>
                  <a:lnTo>
                    <a:pt x="918560" y="64986"/>
                  </a:lnTo>
                  <a:lnTo>
                    <a:pt x="962110" y="51647"/>
                  </a:lnTo>
                  <a:lnTo>
                    <a:pt x="1006279" y="39772"/>
                  </a:lnTo>
                  <a:lnTo>
                    <a:pt x="1051040" y="29389"/>
                  </a:lnTo>
                  <a:lnTo>
                    <a:pt x="1096365" y="20526"/>
                  </a:lnTo>
                  <a:lnTo>
                    <a:pt x="1142225" y="13211"/>
                  </a:lnTo>
                  <a:lnTo>
                    <a:pt x="1188591" y="7473"/>
                  </a:lnTo>
                  <a:lnTo>
                    <a:pt x="1235437" y="3340"/>
                  </a:lnTo>
                  <a:lnTo>
                    <a:pt x="1282734" y="839"/>
                  </a:lnTo>
                  <a:lnTo>
                    <a:pt x="1330443" y="0"/>
                  </a:lnTo>
                  <a:lnTo>
                    <a:pt x="1378172" y="839"/>
                  </a:lnTo>
                  <a:lnTo>
                    <a:pt x="1425468" y="3340"/>
                  </a:lnTo>
                  <a:lnTo>
                    <a:pt x="1472314" y="7473"/>
                  </a:lnTo>
                  <a:lnTo>
                    <a:pt x="1518680" y="13211"/>
                  </a:lnTo>
                  <a:lnTo>
                    <a:pt x="1564540" y="20526"/>
                  </a:lnTo>
                  <a:lnTo>
                    <a:pt x="1609865" y="29389"/>
                  </a:lnTo>
                  <a:lnTo>
                    <a:pt x="1654626" y="39772"/>
                  </a:lnTo>
                  <a:lnTo>
                    <a:pt x="1698795" y="51647"/>
                  </a:lnTo>
                  <a:lnTo>
                    <a:pt x="1742345" y="64986"/>
                  </a:lnTo>
                  <a:lnTo>
                    <a:pt x="1785247" y="79760"/>
                  </a:lnTo>
                  <a:lnTo>
                    <a:pt x="1827474" y="95943"/>
                  </a:lnTo>
                  <a:lnTo>
                    <a:pt x="1868996" y="113505"/>
                  </a:lnTo>
                  <a:lnTo>
                    <a:pt x="1909786" y="132418"/>
                  </a:lnTo>
                  <a:lnTo>
                    <a:pt x="1949816" y="152654"/>
                  </a:lnTo>
                  <a:lnTo>
                    <a:pt x="1989057" y="174185"/>
                  </a:lnTo>
                  <a:lnTo>
                    <a:pt x="2027482" y="196983"/>
                  </a:lnTo>
                  <a:lnTo>
                    <a:pt x="2065062" y="221020"/>
                  </a:lnTo>
                  <a:lnTo>
                    <a:pt x="2101769" y="246268"/>
                  </a:lnTo>
                  <a:lnTo>
                    <a:pt x="2137574" y="272698"/>
                  </a:lnTo>
                  <a:lnTo>
                    <a:pt x="2172451" y="300283"/>
                  </a:lnTo>
                  <a:lnTo>
                    <a:pt x="2206371" y="328993"/>
                  </a:lnTo>
                  <a:lnTo>
                    <a:pt x="2239304" y="358802"/>
                  </a:lnTo>
                  <a:lnTo>
                    <a:pt x="2271225" y="389680"/>
                  </a:lnTo>
                  <a:lnTo>
                    <a:pt x="2302103" y="421601"/>
                  </a:lnTo>
                  <a:lnTo>
                    <a:pt x="2331912" y="454534"/>
                  </a:lnTo>
                  <a:lnTo>
                    <a:pt x="2360622" y="488454"/>
                  </a:lnTo>
                  <a:lnTo>
                    <a:pt x="2388207" y="523331"/>
                  </a:lnTo>
                  <a:lnTo>
                    <a:pt x="2414637" y="559136"/>
                  </a:lnTo>
                  <a:lnTo>
                    <a:pt x="2439884" y="595843"/>
                  </a:lnTo>
                  <a:lnTo>
                    <a:pt x="2463921" y="633423"/>
                  </a:lnTo>
                  <a:lnTo>
                    <a:pt x="2486720" y="671848"/>
                  </a:lnTo>
                  <a:lnTo>
                    <a:pt x="2508251" y="711089"/>
                  </a:lnTo>
                  <a:lnTo>
                    <a:pt x="2528487" y="751119"/>
                  </a:lnTo>
                  <a:lnTo>
                    <a:pt x="2547400" y="791909"/>
                  </a:lnTo>
                  <a:lnTo>
                    <a:pt x="2564962" y="833431"/>
                  </a:lnTo>
                  <a:lnTo>
                    <a:pt x="2581144" y="875658"/>
                  </a:lnTo>
                  <a:lnTo>
                    <a:pt x="2595919" y="918560"/>
                  </a:lnTo>
                  <a:lnTo>
                    <a:pt x="2609258" y="962110"/>
                  </a:lnTo>
                  <a:lnTo>
                    <a:pt x="2621133" y="1006280"/>
                  </a:lnTo>
                  <a:lnTo>
                    <a:pt x="2631516" y="1051041"/>
                  </a:lnTo>
                  <a:lnTo>
                    <a:pt x="2640379" y="1096365"/>
                  </a:lnTo>
                  <a:lnTo>
                    <a:pt x="2647693" y="1142225"/>
                  </a:lnTo>
                  <a:lnTo>
                    <a:pt x="2653432" y="1188592"/>
                  </a:lnTo>
                  <a:lnTo>
                    <a:pt x="2657565" y="1235437"/>
                  </a:lnTo>
                  <a:lnTo>
                    <a:pt x="2660066" y="1282734"/>
                  </a:lnTo>
                  <a:lnTo>
                    <a:pt x="2660905" y="1330443"/>
                  </a:lnTo>
                  <a:lnTo>
                    <a:pt x="2660066" y="1378172"/>
                  </a:lnTo>
                  <a:lnTo>
                    <a:pt x="2657565" y="1425468"/>
                  </a:lnTo>
                  <a:lnTo>
                    <a:pt x="2653432" y="1472314"/>
                  </a:lnTo>
                  <a:lnTo>
                    <a:pt x="2647693" y="1518681"/>
                  </a:lnTo>
                  <a:lnTo>
                    <a:pt x="2640379" y="1564540"/>
                  </a:lnTo>
                  <a:lnTo>
                    <a:pt x="2631516" y="1609865"/>
                  </a:lnTo>
                  <a:lnTo>
                    <a:pt x="2621133" y="1654626"/>
                  </a:lnTo>
                  <a:lnTo>
                    <a:pt x="2609258" y="1698796"/>
                  </a:lnTo>
                  <a:lnTo>
                    <a:pt x="2595919" y="1742346"/>
                  </a:lnTo>
                  <a:lnTo>
                    <a:pt x="2581144" y="1785248"/>
                  </a:lnTo>
                  <a:lnTo>
                    <a:pt x="2564962" y="1827474"/>
                  </a:lnTo>
                  <a:lnTo>
                    <a:pt x="2547400" y="1868996"/>
                  </a:lnTo>
                  <a:lnTo>
                    <a:pt x="2528487" y="1909786"/>
                  </a:lnTo>
                  <a:lnTo>
                    <a:pt x="2508251" y="1949816"/>
                  </a:lnTo>
                  <a:lnTo>
                    <a:pt x="2486720" y="1989057"/>
                  </a:lnTo>
                  <a:lnTo>
                    <a:pt x="2463921" y="2027482"/>
                  </a:lnTo>
                  <a:lnTo>
                    <a:pt x="2439884" y="2065062"/>
                  </a:lnTo>
                  <a:lnTo>
                    <a:pt x="2414637" y="2101769"/>
                  </a:lnTo>
                  <a:lnTo>
                    <a:pt x="2388207" y="2137575"/>
                  </a:lnTo>
                  <a:lnTo>
                    <a:pt x="2360622" y="2172451"/>
                  </a:lnTo>
                  <a:lnTo>
                    <a:pt x="2331912" y="2206371"/>
                  </a:lnTo>
                  <a:lnTo>
                    <a:pt x="2302103" y="2239305"/>
                  </a:lnTo>
                  <a:lnTo>
                    <a:pt x="2271225" y="2271225"/>
                  </a:lnTo>
                  <a:lnTo>
                    <a:pt x="2239304" y="2302103"/>
                  </a:lnTo>
                  <a:lnTo>
                    <a:pt x="2206371" y="2331912"/>
                  </a:lnTo>
                  <a:lnTo>
                    <a:pt x="2172451" y="2360623"/>
                  </a:lnTo>
                  <a:lnTo>
                    <a:pt x="2137574" y="2388207"/>
                  </a:lnTo>
                  <a:lnTo>
                    <a:pt x="2101769" y="2414637"/>
                  </a:lnTo>
                  <a:lnTo>
                    <a:pt x="2065062" y="2439885"/>
                  </a:lnTo>
                  <a:lnTo>
                    <a:pt x="2027482" y="2463922"/>
                  </a:lnTo>
                  <a:lnTo>
                    <a:pt x="1989057" y="2486720"/>
                  </a:lnTo>
                  <a:lnTo>
                    <a:pt x="1949816" y="2508251"/>
                  </a:lnTo>
                  <a:lnTo>
                    <a:pt x="1909786" y="2528487"/>
                  </a:lnTo>
                  <a:lnTo>
                    <a:pt x="1868996" y="2547400"/>
                  </a:lnTo>
                  <a:lnTo>
                    <a:pt x="1827474" y="2564962"/>
                  </a:lnTo>
                  <a:lnTo>
                    <a:pt x="1785247" y="2581144"/>
                  </a:lnTo>
                  <a:lnTo>
                    <a:pt x="1742345" y="2595919"/>
                  </a:lnTo>
                  <a:lnTo>
                    <a:pt x="1698795" y="2609258"/>
                  </a:lnTo>
                  <a:lnTo>
                    <a:pt x="1654626" y="2621133"/>
                  </a:lnTo>
                  <a:lnTo>
                    <a:pt x="1609865" y="2631516"/>
                  </a:lnTo>
                  <a:lnTo>
                    <a:pt x="1564540" y="2640379"/>
                  </a:lnTo>
                  <a:lnTo>
                    <a:pt x="1518680" y="2647694"/>
                  </a:lnTo>
                  <a:lnTo>
                    <a:pt x="1472314" y="2653432"/>
                  </a:lnTo>
                  <a:lnTo>
                    <a:pt x="1425468" y="2657565"/>
                  </a:lnTo>
                  <a:lnTo>
                    <a:pt x="1378172" y="2660066"/>
                  </a:lnTo>
                  <a:lnTo>
                    <a:pt x="1330453" y="2660906"/>
                  </a:lnTo>
                  <a:close/>
                </a:path>
              </a:pathLst>
            </a:custGeom>
            <a:solidFill>
              <a:srgbClr val="326D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28" name="Google Shape;828;p74"/>
            <p:cNvSpPr/>
            <p:nvPr/>
          </p:nvSpPr>
          <p:spPr>
            <a:xfrm>
              <a:off x="7648948" y="6281382"/>
              <a:ext cx="2657475" cy="2656840"/>
            </a:xfrm>
            <a:custGeom>
              <a:rect b="b" l="l" r="r" t="t"/>
              <a:pathLst>
                <a:path extrusionOk="0" h="2656840" w="2657475">
                  <a:moveTo>
                    <a:pt x="839" y="1281891"/>
                  </a:moveTo>
                  <a:lnTo>
                    <a:pt x="0" y="1329609"/>
                  </a:lnTo>
                  <a:lnTo>
                    <a:pt x="839" y="1377327"/>
                  </a:lnTo>
                  <a:lnTo>
                    <a:pt x="3340" y="1424624"/>
                  </a:lnTo>
                  <a:lnTo>
                    <a:pt x="7473" y="1471469"/>
                  </a:lnTo>
                  <a:lnTo>
                    <a:pt x="13212" y="1517836"/>
                  </a:lnTo>
                  <a:lnTo>
                    <a:pt x="20526" y="1563695"/>
                  </a:lnTo>
                  <a:lnTo>
                    <a:pt x="29389" y="1609020"/>
                  </a:lnTo>
                  <a:lnTo>
                    <a:pt x="39772" y="1653781"/>
                  </a:lnTo>
                  <a:lnTo>
                    <a:pt x="51647" y="1697950"/>
                  </a:lnTo>
                  <a:lnTo>
                    <a:pt x="64986" y="1741500"/>
                  </a:lnTo>
                  <a:lnTo>
                    <a:pt x="79760" y="1784402"/>
                  </a:lnTo>
                  <a:lnTo>
                    <a:pt x="95943" y="1826628"/>
                  </a:lnTo>
                  <a:lnTo>
                    <a:pt x="113504" y="1868151"/>
                  </a:lnTo>
                  <a:lnTo>
                    <a:pt x="132417" y="1908941"/>
                  </a:lnTo>
                  <a:lnTo>
                    <a:pt x="152654" y="1948970"/>
                  </a:lnTo>
                  <a:lnTo>
                    <a:pt x="174185" y="1988211"/>
                  </a:lnTo>
                  <a:lnTo>
                    <a:pt x="196983" y="2026636"/>
                  </a:lnTo>
                  <a:lnTo>
                    <a:pt x="221020" y="2064216"/>
                  </a:lnTo>
                  <a:lnTo>
                    <a:pt x="246267" y="2100922"/>
                  </a:lnTo>
                  <a:lnTo>
                    <a:pt x="272697" y="2136728"/>
                  </a:lnTo>
                  <a:lnTo>
                    <a:pt x="300282" y="2171605"/>
                  </a:lnTo>
                  <a:lnTo>
                    <a:pt x="328992" y="2205524"/>
                  </a:lnTo>
                  <a:lnTo>
                    <a:pt x="358801" y="2238458"/>
                  </a:lnTo>
                  <a:lnTo>
                    <a:pt x="389679" y="2270378"/>
                  </a:lnTo>
                  <a:lnTo>
                    <a:pt x="421599" y="2301256"/>
                  </a:lnTo>
                  <a:lnTo>
                    <a:pt x="454533" y="2331065"/>
                  </a:lnTo>
                  <a:lnTo>
                    <a:pt x="488452" y="2359775"/>
                  </a:lnTo>
                  <a:lnTo>
                    <a:pt x="523329" y="2387360"/>
                  </a:lnTo>
                  <a:lnTo>
                    <a:pt x="559135" y="2413790"/>
                  </a:lnTo>
                  <a:lnTo>
                    <a:pt x="595841" y="2439037"/>
                  </a:lnTo>
                  <a:lnTo>
                    <a:pt x="633421" y="2463074"/>
                  </a:lnTo>
                  <a:lnTo>
                    <a:pt x="671846" y="2485872"/>
                  </a:lnTo>
                  <a:lnTo>
                    <a:pt x="711087" y="2507403"/>
                  </a:lnTo>
                  <a:lnTo>
                    <a:pt x="751116" y="2527640"/>
                  </a:lnTo>
                  <a:lnTo>
                    <a:pt x="791906" y="2546553"/>
                  </a:lnTo>
                  <a:lnTo>
                    <a:pt x="833429" y="2564114"/>
                  </a:lnTo>
                  <a:lnTo>
                    <a:pt x="875655" y="2580297"/>
                  </a:lnTo>
                  <a:lnTo>
                    <a:pt x="918557" y="2595071"/>
                  </a:lnTo>
                  <a:lnTo>
                    <a:pt x="962107" y="2608410"/>
                  </a:lnTo>
                  <a:lnTo>
                    <a:pt x="1006276" y="2620285"/>
                  </a:lnTo>
                  <a:lnTo>
                    <a:pt x="1051037" y="2630668"/>
                  </a:lnTo>
                  <a:lnTo>
                    <a:pt x="1096362" y="2639531"/>
                  </a:lnTo>
                  <a:lnTo>
                    <a:pt x="1142221" y="2646845"/>
                  </a:lnTo>
                  <a:lnTo>
                    <a:pt x="1188588" y="2652584"/>
                  </a:lnTo>
                  <a:lnTo>
                    <a:pt x="1234499" y="2656635"/>
                  </a:lnTo>
                </a:path>
                <a:path extrusionOk="0" h="2656840" w="2657475">
                  <a:moveTo>
                    <a:pt x="1426398" y="2656635"/>
                  </a:moveTo>
                  <a:lnTo>
                    <a:pt x="1472309" y="2652584"/>
                  </a:lnTo>
                  <a:lnTo>
                    <a:pt x="1518676" y="2646845"/>
                  </a:lnTo>
                  <a:lnTo>
                    <a:pt x="1564535" y="2639531"/>
                  </a:lnTo>
                  <a:lnTo>
                    <a:pt x="1609860" y="2630668"/>
                  </a:lnTo>
                  <a:lnTo>
                    <a:pt x="1654621" y="2620285"/>
                  </a:lnTo>
                  <a:lnTo>
                    <a:pt x="1698790" y="2608410"/>
                  </a:lnTo>
                  <a:lnTo>
                    <a:pt x="1742340" y="2595071"/>
                  </a:lnTo>
                  <a:lnTo>
                    <a:pt x="1785242" y="2580297"/>
                  </a:lnTo>
                  <a:lnTo>
                    <a:pt x="1827468" y="2564114"/>
                  </a:lnTo>
                  <a:lnTo>
                    <a:pt x="1868990" y="2546553"/>
                  </a:lnTo>
                  <a:lnTo>
                    <a:pt x="1909780" y="2527640"/>
                  </a:lnTo>
                  <a:lnTo>
                    <a:pt x="1949810" y="2507403"/>
                  </a:lnTo>
                  <a:lnTo>
                    <a:pt x="1989051" y="2485872"/>
                  </a:lnTo>
                  <a:lnTo>
                    <a:pt x="2027476" y="2463074"/>
                  </a:lnTo>
                  <a:lnTo>
                    <a:pt x="2065055" y="2439037"/>
                  </a:lnTo>
                  <a:lnTo>
                    <a:pt x="2101762" y="2413790"/>
                  </a:lnTo>
                  <a:lnTo>
                    <a:pt x="2137568" y="2387360"/>
                  </a:lnTo>
                  <a:lnTo>
                    <a:pt x="2172445" y="2359775"/>
                  </a:lnTo>
                  <a:lnTo>
                    <a:pt x="2206364" y="2331065"/>
                  </a:lnTo>
                  <a:lnTo>
                    <a:pt x="2239298" y="2301256"/>
                  </a:lnTo>
                  <a:lnTo>
                    <a:pt x="2271218" y="2270378"/>
                  </a:lnTo>
                  <a:lnTo>
                    <a:pt x="2302096" y="2238458"/>
                  </a:lnTo>
                  <a:lnTo>
                    <a:pt x="2331905" y="2205524"/>
                  </a:lnTo>
                  <a:lnTo>
                    <a:pt x="2360615" y="2171605"/>
                  </a:lnTo>
                  <a:lnTo>
                    <a:pt x="2388200" y="2136728"/>
                  </a:lnTo>
                  <a:lnTo>
                    <a:pt x="2414630" y="2100922"/>
                  </a:lnTo>
                  <a:lnTo>
                    <a:pt x="2439877" y="2064216"/>
                  </a:lnTo>
                  <a:lnTo>
                    <a:pt x="2463914" y="2026636"/>
                  </a:lnTo>
                  <a:lnTo>
                    <a:pt x="2486712" y="1988211"/>
                  </a:lnTo>
                  <a:lnTo>
                    <a:pt x="2508243" y="1948970"/>
                  </a:lnTo>
                  <a:lnTo>
                    <a:pt x="2528480" y="1908941"/>
                  </a:lnTo>
                  <a:lnTo>
                    <a:pt x="2547393" y="1868151"/>
                  </a:lnTo>
                  <a:lnTo>
                    <a:pt x="2564954" y="1826628"/>
                  </a:lnTo>
                  <a:lnTo>
                    <a:pt x="2581137" y="1784402"/>
                  </a:lnTo>
                  <a:lnTo>
                    <a:pt x="2595911" y="1741500"/>
                  </a:lnTo>
                  <a:lnTo>
                    <a:pt x="2609250" y="1697950"/>
                  </a:lnTo>
                  <a:lnTo>
                    <a:pt x="2621125" y="1653781"/>
                  </a:lnTo>
                  <a:lnTo>
                    <a:pt x="2631508" y="1609020"/>
                  </a:lnTo>
                  <a:lnTo>
                    <a:pt x="2640371" y="1563695"/>
                  </a:lnTo>
                  <a:lnTo>
                    <a:pt x="2647685" y="1517836"/>
                  </a:lnTo>
                  <a:lnTo>
                    <a:pt x="2653423" y="1471469"/>
                  </a:lnTo>
                  <a:lnTo>
                    <a:pt x="2657474" y="1425561"/>
                  </a:lnTo>
                </a:path>
                <a:path extrusionOk="0" h="2656840" w="2657475">
                  <a:moveTo>
                    <a:pt x="2657474" y="1233656"/>
                  </a:moveTo>
                  <a:lnTo>
                    <a:pt x="2653423" y="1187748"/>
                  </a:lnTo>
                  <a:lnTo>
                    <a:pt x="2647685" y="1141381"/>
                  </a:lnTo>
                  <a:lnTo>
                    <a:pt x="2640371" y="1095522"/>
                  </a:lnTo>
                  <a:lnTo>
                    <a:pt x="2631508" y="1050197"/>
                  </a:lnTo>
                  <a:lnTo>
                    <a:pt x="2621125" y="1005436"/>
                  </a:lnTo>
                  <a:lnTo>
                    <a:pt x="2609250" y="961267"/>
                  </a:lnTo>
                  <a:lnTo>
                    <a:pt x="2595911" y="917717"/>
                  </a:lnTo>
                  <a:lnTo>
                    <a:pt x="2581137" y="874815"/>
                  </a:lnTo>
                  <a:lnTo>
                    <a:pt x="2564954" y="832589"/>
                  </a:lnTo>
                  <a:lnTo>
                    <a:pt x="2547393" y="791066"/>
                  </a:lnTo>
                  <a:lnTo>
                    <a:pt x="2528480" y="750277"/>
                  </a:lnTo>
                  <a:lnTo>
                    <a:pt x="2508243" y="710247"/>
                  </a:lnTo>
                  <a:lnTo>
                    <a:pt x="2486712" y="671006"/>
                  </a:lnTo>
                  <a:lnTo>
                    <a:pt x="2463914" y="632581"/>
                  </a:lnTo>
                  <a:lnTo>
                    <a:pt x="2439877" y="595002"/>
                  </a:lnTo>
                  <a:lnTo>
                    <a:pt x="2414630" y="558295"/>
                  </a:lnTo>
                  <a:lnTo>
                    <a:pt x="2388200" y="522489"/>
                  </a:lnTo>
                  <a:lnTo>
                    <a:pt x="2360615" y="487612"/>
                  </a:lnTo>
                  <a:lnTo>
                    <a:pt x="2331905" y="453693"/>
                  </a:lnTo>
                  <a:lnTo>
                    <a:pt x="2302096" y="420759"/>
                  </a:lnTo>
                  <a:lnTo>
                    <a:pt x="2271218" y="388839"/>
                  </a:lnTo>
                  <a:lnTo>
                    <a:pt x="2239298" y="357961"/>
                  </a:lnTo>
                  <a:lnTo>
                    <a:pt x="2206364" y="328152"/>
                  </a:lnTo>
                  <a:lnTo>
                    <a:pt x="2172445" y="299442"/>
                  </a:lnTo>
                  <a:lnTo>
                    <a:pt x="2137568" y="271857"/>
                  </a:lnTo>
                  <a:lnTo>
                    <a:pt x="2101762" y="245427"/>
                  </a:lnTo>
                  <a:lnTo>
                    <a:pt x="2065055" y="220180"/>
                  </a:lnTo>
                  <a:lnTo>
                    <a:pt x="2027476" y="196143"/>
                  </a:lnTo>
                  <a:lnTo>
                    <a:pt x="1989051" y="173345"/>
                  </a:lnTo>
                  <a:lnTo>
                    <a:pt x="1949810" y="151814"/>
                  </a:lnTo>
                  <a:lnTo>
                    <a:pt x="1909780" y="131577"/>
                  </a:lnTo>
                  <a:lnTo>
                    <a:pt x="1868990" y="112664"/>
                  </a:lnTo>
                  <a:lnTo>
                    <a:pt x="1827468" y="95103"/>
                  </a:lnTo>
                  <a:lnTo>
                    <a:pt x="1785242" y="78920"/>
                  </a:lnTo>
                  <a:lnTo>
                    <a:pt x="1742340" y="64146"/>
                  </a:lnTo>
                  <a:lnTo>
                    <a:pt x="1698790" y="50807"/>
                  </a:lnTo>
                  <a:lnTo>
                    <a:pt x="1654621" y="38932"/>
                  </a:lnTo>
                  <a:lnTo>
                    <a:pt x="1609860" y="28549"/>
                  </a:lnTo>
                  <a:lnTo>
                    <a:pt x="1564535" y="19686"/>
                  </a:lnTo>
                  <a:lnTo>
                    <a:pt x="1518676" y="12372"/>
                  </a:lnTo>
                  <a:lnTo>
                    <a:pt x="1472309" y="6634"/>
                  </a:lnTo>
                  <a:lnTo>
                    <a:pt x="1425464" y="2500"/>
                  </a:lnTo>
                  <a:lnTo>
                    <a:pt x="1378168" y="0"/>
                  </a:lnTo>
                </a:path>
              </a:pathLst>
            </a:custGeom>
            <a:noFill/>
            <a:ln cap="flat" cmpd="sng" w="209525">
              <a:solidFill>
                <a:srgbClr val="5C5C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829" name="Google Shape;829;p74"/>
          <p:cNvSpPr txBox="1"/>
          <p:nvPr/>
        </p:nvSpPr>
        <p:spPr>
          <a:xfrm>
            <a:off x="867075" y="4421325"/>
            <a:ext cx="1753200" cy="193500"/>
          </a:xfrm>
          <a:prstGeom prst="rect">
            <a:avLst/>
          </a:prstGeom>
          <a:noFill/>
          <a:ln>
            <a:noFill/>
          </a:ln>
        </p:spPr>
        <p:txBody>
          <a:bodyPr anchorCtr="0" anchor="t" bIns="0" lIns="0" spcFirstLastPara="1" rIns="0" wrap="square" tIns="8575">
            <a:spAutoFit/>
          </a:bodyPr>
          <a:lstStyle/>
          <a:p>
            <a:pPr indent="0" lvl="0" marL="0" marR="0" rtl="0" algn="l">
              <a:lnSpc>
                <a:spcPct val="100000"/>
              </a:lnSpc>
              <a:spcBef>
                <a:spcPts val="0"/>
              </a:spcBef>
              <a:spcAft>
                <a:spcPts val="0"/>
              </a:spcAft>
              <a:buNone/>
            </a:pPr>
            <a:r>
              <a:t/>
            </a:r>
            <a:endParaRPr sz="1200">
              <a:solidFill>
                <a:schemeClr val="dk1"/>
              </a:solidFill>
              <a:latin typeface="Trebuchet MS"/>
              <a:ea typeface="Trebuchet MS"/>
              <a:cs typeface="Trebuchet MS"/>
              <a:sym typeface="Trebuchet MS"/>
            </a:endParaRPr>
          </a:p>
        </p:txBody>
      </p:sp>
      <p:grpSp>
        <p:nvGrpSpPr>
          <p:cNvPr id="830" name="Google Shape;830;p74"/>
          <p:cNvGrpSpPr/>
          <p:nvPr/>
        </p:nvGrpSpPr>
        <p:grpSpPr>
          <a:xfrm>
            <a:off x="3601665" y="2987871"/>
            <a:ext cx="1330642" cy="1330642"/>
            <a:chOff x="13756529" y="6280542"/>
            <a:chExt cx="2661284" cy="2661284"/>
          </a:xfrm>
        </p:grpSpPr>
        <p:sp>
          <p:nvSpPr>
            <p:cNvPr id="831" name="Google Shape;831;p74"/>
            <p:cNvSpPr/>
            <p:nvPr/>
          </p:nvSpPr>
          <p:spPr>
            <a:xfrm>
              <a:off x="13756529" y="6280542"/>
              <a:ext cx="2661284" cy="2661284"/>
            </a:xfrm>
            <a:custGeom>
              <a:rect b="b" l="l" r="r" t="t"/>
              <a:pathLst>
                <a:path extrusionOk="0" h="2661284" w="2661284">
                  <a:moveTo>
                    <a:pt x="1330450" y="2660906"/>
                  </a:moveTo>
                  <a:lnTo>
                    <a:pt x="1282731" y="2660066"/>
                  </a:lnTo>
                  <a:lnTo>
                    <a:pt x="1235435" y="2657565"/>
                  </a:lnTo>
                  <a:lnTo>
                    <a:pt x="1188589" y="2653432"/>
                  </a:lnTo>
                  <a:lnTo>
                    <a:pt x="1142222" y="2647694"/>
                  </a:lnTo>
                  <a:lnTo>
                    <a:pt x="1096363" y="2640379"/>
                  </a:lnTo>
                  <a:lnTo>
                    <a:pt x="1051038" y="2631516"/>
                  </a:lnTo>
                  <a:lnTo>
                    <a:pt x="1006277" y="2621133"/>
                  </a:lnTo>
                  <a:lnTo>
                    <a:pt x="962107" y="2609258"/>
                  </a:lnTo>
                  <a:lnTo>
                    <a:pt x="918557" y="2595919"/>
                  </a:lnTo>
                  <a:lnTo>
                    <a:pt x="875655" y="2581144"/>
                  </a:lnTo>
                  <a:lnTo>
                    <a:pt x="833428" y="2564962"/>
                  </a:lnTo>
                  <a:lnTo>
                    <a:pt x="791906" y="2547400"/>
                  </a:lnTo>
                  <a:lnTo>
                    <a:pt x="751116" y="2528487"/>
                  </a:lnTo>
                  <a:lnTo>
                    <a:pt x="711086" y="2508251"/>
                  </a:lnTo>
                  <a:lnTo>
                    <a:pt x="671845" y="2486720"/>
                  </a:lnTo>
                  <a:lnTo>
                    <a:pt x="633420" y="2463922"/>
                  </a:lnTo>
                  <a:lnTo>
                    <a:pt x="595841" y="2439885"/>
                  </a:lnTo>
                  <a:lnTo>
                    <a:pt x="559134" y="2414637"/>
                  </a:lnTo>
                  <a:lnTo>
                    <a:pt x="523328" y="2388207"/>
                  </a:lnTo>
                  <a:lnTo>
                    <a:pt x="488451" y="2360623"/>
                  </a:lnTo>
                  <a:lnTo>
                    <a:pt x="454532" y="2331912"/>
                  </a:lnTo>
                  <a:lnTo>
                    <a:pt x="421598" y="2302103"/>
                  </a:lnTo>
                  <a:lnTo>
                    <a:pt x="389677" y="2271225"/>
                  </a:lnTo>
                  <a:lnTo>
                    <a:pt x="358799" y="2239305"/>
                  </a:lnTo>
                  <a:lnTo>
                    <a:pt x="328990" y="2206371"/>
                  </a:lnTo>
                  <a:lnTo>
                    <a:pt x="300280" y="2172451"/>
                  </a:lnTo>
                  <a:lnTo>
                    <a:pt x="272695" y="2137575"/>
                  </a:lnTo>
                  <a:lnTo>
                    <a:pt x="246265" y="2101769"/>
                  </a:lnTo>
                  <a:lnTo>
                    <a:pt x="221018" y="2065062"/>
                  </a:lnTo>
                  <a:lnTo>
                    <a:pt x="196981" y="2027482"/>
                  </a:lnTo>
                  <a:lnTo>
                    <a:pt x="174183" y="1989057"/>
                  </a:lnTo>
                  <a:lnTo>
                    <a:pt x="152651" y="1949816"/>
                  </a:lnTo>
                  <a:lnTo>
                    <a:pt x="132415" y="1909786"/>
                  </a:lnTo>
                  <a:lnTo>
                    <a:pt x="113502" y="1868996"/>
                  </a:lnTo>
                  <a:lnTo>
                    <a:pt x="95940" y="1827474"/>
                  </a:lnTo>
                  <a:lnTo>
                    <a:pt x="79758" y="1785248"/>
                  </a:lnTo>
                  <a:lnTo>
                    <a:pt x="64983" y="1742346"/>
                  </a:lnTo>
                  <a:lnTo>
                    <a:pt x="51644" y="1698796"/>
                  </a:lnTo>
                  <a:lnTo>
                    <a:pt x="39769" y="1654626"/>
                  </a:lnTo>
                  <a:lnTo>
                    <a:pt x="29386" y="1609865"/>
                  </a:lnTo>
                  <a:lnTo>
                    <a:pt x="20523" y="1564540"/>
                  </a:lnTo>
                  <a:lnTo>
                    <a:pt x="13209" y="1518681"/>
                  </a:lnTo>
                  <a:lnTo>
                    <a:pt x="7471" y="1472314"/>
                  </a:lnTo>
                  <a:lnTo>
                    <a:pt x="3337" y="1425468"/>
                  </a:lnTo>
                  <a:lnTo>
                    <a:pt x="837" y="1378172"/>
                  </a:lnTo>
                  <a:lnTo>
                    <a:pt x="0" y="1330602"/>
                  </a:lnTo>
                  <a:lnTo>
                    <a:pt x="837" y="1282734"/>
                  </a:lnTo>
                  <a:lnTo>
                    <a:pt x="3337" y="1235437"/>
                  </a:lnTo>
                  <a:lnTo>
                    <a:pt x="7471" y="1188592"/>
                  </a:lnTo>
                  <a:lnTo>
                    <a:pt x="13209" y="1142225"/>
                  </a:lnTo>
                  <a:lnTo>
                    <a:pt x="20523" y="1096365"/>
                  </a:lnTo>
                  <a:lnTo>
                    <a:pt x="29386" y="1051041"/>
                  </a:lnTo>
                  <a:lnTo>
                    <a:pt x="39769" y="1006280"/>
                  </a:lnTo>
                  <a:lnTo>
                    <a:pt x="51644" y="962110"/>
                  </a:lnTo>
                  <a:lnTo>
                    <a:pt x="64983" y="918560"/>
                  </a:lnTo>
                  <a:lnTo>
                    <a:pt x="79758" y="875658"/>
                  </a:lnTo>
                  <a:lnTo>
                    <a:pt x="95940" y="833431"/>
                  </a:lnTo>
                  <a:lnTo>
                    <a:pt x="113502" y="791909"/>
                  </a:lnTo>
                  <a:lnTo>
                    <a:pt x="132415" y="751119"/>
                  </a:lnTo>
                  <a:lnTo>
                    <a:pt x="152651" y="711089"/>
                  </a:lnTo>
                  <a:lnTo>
                    <a:pt x="174183" y="671848"/>
                  </a:lnTo>
                  <a:lnTo>
                    <a:pt x="196981" y="633423"/>
                  </a:lnTo>
                  <a:lnTo>
                    <a:pt x="221018" y="595843"/>
                  </a:lnTo>
                  <a:lnTo>
                    <a:pt x="246265" y="559136"/>
                  </a:lnTo>
                  <a:lnTo>
                    <a:pt x="272695" y="523331"/>
                  </a:lnTo>
                  <a:lnTo>
                    <a:pt x="300280" y="488454"/>
                  </a:lnTo>
                  <a:lnTo>
                    <a:pt x="328990" y="454534"/>
                  </a:lnTo>
                  <a:lnTo>
                    <a:pt x="358799" y="421601"/>
                  </a:lnTo>
                  <a:lnTo>
                    <a:pt x="389677" y="389680"/>
                  </a:lnTo>
                  <a:lnTo>
                    <a:pt x="421598" y="358802"/>
                  </a:lnTo>
                  <a:lnTo>
                    <a:pt x="454532" y="328993"/>
                  </a:lnTo>
                  <a:lnTo>
                    <a:pt x="488451" y="300283"/>
                  </a:lnTo>
                  <a:lnTo>
                    <a:pt x="523328" y="272698"/>
                  </a:lnTo>
                  <a:lnTo>
                    <a:pt x="559134" y="246268"/>
                  </a:lnTo>
                  <a:lnTo>
                    <a:pt x="595841" y="221020"/>
                  </a:lnTo>
                  <a:lnTo>
                    <a:pt x="633420" y="196983"/>
                  </a:lnTo>
                  <a:lnTo>
                    <a:pt x="671845" y="174185"/>
                  </a:lnTo>
                  <a:lnTo>
                    <a:pt x="711086" y="152654"/>
                  </a:lnTo>
                  <a:lnTo>
                    <a:pt x="751116" y="132418"/>
                  </a:lnTo>
                  <a:lnTo>
                    <a:pt x="791906" y="113505"/>
                  </a:lnTo>
                  <a:lnTo>
                    <a:pt x="833428" y="95943"/>
                  </a:lnTo>
                  <a:lnTo>
                    <a:pt x="875655" y="79760"/>
                  </a:lnTo>
                  <a:lnTo>
                    <a:pt x="918557" y="64986"/>
                  </a:lnTo>
                  <a:lnTo>
                    <a:pt x="962107" y="51647"/>
                  </a:lnTo>
                  <a:lnTo>
                    <a:pt x="1006277" y="39772"/>
                  </a:lnTo>
                  <a:lnTo>
                    <a:pt x="1051038" y="29389"/>
                  </a:lnTo>
                  <a:lnTo>
                    <a:pt x="1096363" y="20526"/>
                  </a:lnTo>
                  <a:lnTo>
                    <a:pt x="1142222" y="13211"/>
                  </a:lnTo>
                  <a:lnTo>
                    <a:pt x="1188589" y="7473"/>
                  </a:lnTo>
                  <a:lnTo>
                    <a:pt x="1235435" y="3340"/>
                  </a:lnTo>
                  <a:lnTo>
                    <a:pt x="1282731" y="839"/>
                  </a:lnTo>
                  <a:lnTo>
                    <a:pt x="1330441" y="0"/>
                  </a:lnTo>
                  <a:lnTo>
                    <a:pt x="1378169" y="839"/>
                  </a:lnTo>
                  <a:lnTo>
                    <a:pt x="1425466" y="3340"/>
                  </a:lnTo>
                  <a:lnTo>
                    <a:pt x="1472312" y="7473"/>
                  </a:lnTo>
                  <a:lnTo>
                    <a:pt x="1518678" y="13211"/>
                  </a:lnTo>
                  <a:lnTo>
                    <a:pt x="1564538" y="20526"/>
                  </a:lnTo>
                  <a:lnTo>
                    <a:pt x="1609862" y="29389"/>
                  </a:lnTo>
                  <a:lnTo>
                    <a:pt x="1654624" y="39772"/>
                  </a:lnTo>
                  <a:lnTo>
                    <a:pt x="1698793" y="51647"/>
                  </a:lnTo>
                  <a:lnTo>
                    <a:pt x="1742343" y="64986"/>
                  </a:lnTo>
                  <a:lnTo>
                    <a:pt x="1785245" y="79760"/>
                  </a:lnTo>
                  <a:lnTo>
                    <a:pt x="1827472" y="95943"/>
                  </a:lnTo>
                  <a:lnTo>
                    <a:pt x="1868994" y="113505"/>
                  </a:lnTo>
                  <a:lnTo>
                    <a:pt x="1909784" y="132418"/>
                  </a:lnTo>
                  <a:lnTo>
                    <a:pt x="1949814" y="152654"/>
                  </a:lnTo>
                  <a:lnTo>
                    <a:pt x="1989055" y="174185"/>
                  </a:lnTo>
                  <a:lnTo>
                    <a:pt x="2027480" y="196983"/>
                  </a:lnTo>
                  <a:lnTo>
                    <a:pt x="2065060" y="221020"/>
                  </a:lnTo>
                  <a:lnTo>
                    <a:pt x="2101767" y="246268"/>
                  </a:lnTo>
                  <a:lnTo>
                    <a:pt x="2137573" y="272698"/>
                  </a:lnTo>
                  <a:lnTo>
                    <a:pt x="2172449" y="300283"/>
                  </a:lnTo>
                  <a:lnTo>
                    <a:pt x="2206369" y="328993"/>
                  </a:lnTo>
                  <a:lnTo>
                    <a:pt x="2239303" y="358802"/>
                  </a:lnTo>
                  <a:lnTo>
                    <a:pt x="2271223" y="389680"/>
                  </a:lnTo>
                  <a:lnTo>
                    <a:pt x="2302101" y="421601"/>
                  </a:lnTo>
                  <a:lnTo>
                    <a:pt x="2331910" y="454534"/>
                  </a:lnTo>
                  <a:lnTo>
                    <a:pt x="2360621" y="488454"/>
                  </a:lnTo>
                  <a:lnTo>
                    <a:pt x="2388205" y="523331"/>
                  </a:lnTo>
                  <a:lnTo>
                    <a:pt x="2414635" y="559136"/>
                  </a:lnTo>
                  <a:lnTo>
                    <a:pt x="2439883" y="595843"/>
                  </a:lnTo>
                  <a:lnTo>
                    <a:pt x="2463920" y="633423"/>
                  </a:lnTo>
                  <a:lnTo>
                    <a:pt x="2486718" y="671848"/>
                  </a:lnTo>
                  <a:lnTo>
                    <a:pt x="2508249" y="711089"/>
                  </a:lnTo>
                  <a:lnTo>
                    <a:pt x="2528486" y="751119"/>
                  </a:lnTo>
                  <a:lnTo>
                    <a:pt x="2547399" y="791909"/>
                  </a:lnTo>
                  <a:lnTo>
                    <a:pt x="2564960" y="833431"/>
                  </a:lnTo>
                  <a:lnTo>
                    <a:pt x="2581143" y="875658"/>
                  </a:lnTo>
                  <a:lnTo>
                    <a:pt x="2595918" y="918560"/>
                  </a:lnTo>
                  <a:lnTo>
                    <a:pt x="2609256" y="962110"/>
                  </a:lnTo>
                  <a:lnTo>
                    <a:pt x="2621132" y="1006280"/>
                  </a:lnTo>
                  <a:lnTo>
                    <a:pt x="2631515" y="1051041"/>
                  </a:lnTo>
                  <a:lnTo>
                    <a:pt x="2640377" y="1096365"/>
                  </a:lnTo>
                  <a:lnTo>
                    <a:pt x="2647692" y="1142225"/>
                  </a:lnTo>
                  <a:lnTo>
                    <a:pt x="2653430" y="1188592"/>
                  </a:lnTo>
                  <a:lnTo>
                    <a:pt x="2657563" y="1235437"/>
                  </a:lnTo>
                  <a:lnTo>
                    <a:pt x="2660064" y="1282734"/>
                  </a:lnTo>
                  <a:lnTo>
                    <a:pt x="2660901" y="1330304"/>
                  </a:lnTo>
                  <a:lnTo>
                    <a:pt x="2660064" y="1378172"/>
                  </a:lnTo>
                  <a:lnTo>
                    <a:pt x="2657563" y="1425468"/>
                  </a:lnTo>
                  <a:lnTo>
                    <a:pt x="2653430" y="1472314"/>
                  </a:lnTo>
                  <a:lnTo>
                    <a:pt x="2647692" y="1518681"/>
                  </a:lnTo>
                  <a:lnTo>
                    <a:pt x="2640377" y="1564540"/>
                  </a:lnTo>
                  <a:lnTo>
                    <a:pt x="2631515" y="1609865"/>
                  </a:lnTo>
                  <a:lnTo>
                    <a:pt x="2621132" y="1654626"/>
                  </a:lnTo>
                  <a:lnTo>
                    <a:pt x="2609256" y="1698796"/>
                  </a:lnTo>
                  <a:lnTo>
                    <a:pt x="2595918" y="1742346"/>
                  </a:lnTo>
                  <a:lnTo>
                    <a:pt x="2581143" y="1785248"/>
                  </a:lnTo>
                  <a:lnTo>
                    <a:pt x="2564960" y="1827474"/>
                  </a:lnTo>
                  <a:lnTo>
                    <a:pt x="2547399" y="1868996"/>
                  </a:lnTo>
                  <a:lnTo>
                    <a:pt x="2528486" y="1909786"/>
                  </a:lnTo>
                  <a:lnTo>
                    <a:pt x="2508249" y="1949816"/>
                  </a:lnTo>
                  <a:lnTo>
                    <a:pt x="2486718" y="1989057"/>
                  </a:lnTo>
                  <a:lnTo>
                    <a:pt x="2463920" y="2027482"/>
                  </a:lnTo>
                  <a:lnTo>
                    <a:pt x="2439883" y="2065062"/>
                  </a:lnTo>
                  <a:lnTo>
                    <a:pt x="2414635" y="2101769"/>
                  </a:lnTo>
                  <a:lnTo>
                    <a:pt x="2388205" y="2137575"/>
                  </a:lnTo>
                  <a:lnTo>
                    <a:pt x="2360621" y="2172451"/>
                  </a:lnTo>
                  <a:lnTo>
                    <a:pt x="2331910" y="2206371"/>
                  </a:lnTo>
                  <a:lnTo>
                    <a:pt x="2302101" y="2239305"/>
                  </a:lnTo>
                  <a:lnTo>
                    <a:pt x="2271223" y="2271225"/>
                  </a:lnTo>
                  <a:lnTo>
                    <a:pt x="2239303" y="2302103"/>
                  </a:lnTo>
                  <a:lnTo>
                    <a:pt x="2206369" y="2331912"/>
                  </a:lnTo>
                  <a:lnTo>
                    <a:pt x="2172449" y="2360623"/>
                  </a:lnTo>
                  <a:lnTo>
                    <a:pt x="2137573" y="2388207"/>
                  </a:lnTo>
                  <a:lnTo>
                    <a:pt x="2101767" y="2414637"/>
                  </a:lnTo>
                  <a:lnTo>
                    <a:pt x="2065060" y="2439885"/>
                  </a:lnTo>
                  <a:lnTo>
                    <a:pt x="2027480" y="2463922"/>
                  </a:lnTo>
                  <a:lnTo>
                    <a:pt x="1989055" y="2486720"/>
                  </a:lnTo>
                  <a:lnTo>
                    <a:pt x="1949814" y="2508251"/>
                  </a:lnTo>
                  <a:lnTo>
                    <a:pt x="1909784" y="2528487"/>
                  </a:lnTo>
                  <a:lnTo>
                    <a:pt x="1868994" y="2547400"/>
                  </a:lnTo>
                  <a:lnTo>
                    <a:pt x="1827472" y="2564962"/>
                  </a:lnTo>
                  <a:lnTo>
                    <a:pt x="1785245" y="2581144"/>
                  </a:lnTo>
                  <a:lnTo>
                    <a:pt x="1742343" y="2595919"/>
                  </a:lnTo>
                  <a:lnTo>
                    <a:pt x="1698793" y="2609258"/>
                  </a:lnTo>
                  <a:lnTo>
                    <a:pt x="1654624" y="2621133"/>
                  </a:lnTo>
                  <a:lnTo>
                    <a:pt x="1609862" y="2631516"/>
                  </a:lnTo>
                  <a:lnTo>
                    <a:pt x="1564538" y="2640379"/>
                  </a:lnTo>
                  <a:lnTo>
                    <a:pt x="1518678" y="2647694"/>
                  </a:lnTo>
                  <a:lnTo>
                    <a:pt x="1472312" y="2653432"/>
                  </a:lnTo>
                  <a:lnTo>
                    <a:pt x="1425466" y="2657565"/>
                  </a:lnTo>
                  <a:lnTo>
                    <a:pt x="1378169" y="2660066"/>
                  </a:lnTo>
                  <a:lnTo>
                    <a:pt x="1330450" y="2660906"/>
                  </a:lnTo>
                  <a:close/>
                </a:path>
              </a:pathLst>
            </a:custGeom>
            <a:solidFill>
              <a:srgbClr val="326D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2" name="Google Shape;832;p74"/>
            <p:cNvSpPr/>
            <p:nvPr/>
          </p:nvSpPr>
          <p:spPr>
            <a:xfrm>
              <a:off x="13777052" y="6281382"/>
              <a:ext cx="2637155" cy="2656840"/>
            </a:xfrm>
            <a:custGeom>
              <a:rect b="b" l="l" r="r" t="t"/>
              <a:pathLst>
                <a:path extrusionOk="0" h="2656840" w="2637155">
                  <a:moveTo>
                    <a:pt x="0" y="1563700"/>
                  </a:moveTo>
                  <a:lnTo>
                    <a:pt x="8862" y="1609020"/>
                  </a:lnTo>
                  <a:lnTo>
                    <a:pt x="19244" y="1653781"/>
                  </a:lnTo>
                  <a:lnTo>
                    <a:pt x="31120" y="1697950"/>
                  </a:lnTo>
                  <a:lnTo>
                    <a:pt x="44458" y="1741500"/>
                  </a:lnTo>
                  <a:lnTo>
                    <a:pt x="59233" y="1784402"/>
                  </a:lnTo>
                  <a:lnTo>
                    <a:pt x="75415" y="1826629"/>
                  </a:lnTo>
                  <a:lnTo>
                    <a:pt x="92977" y="1868151"/>
                  </a:lnTo>
                  <a:lnTo>
                    <a:pt x="111890" y="1908941"/>
                  </a:lnTo>
                  <a:lnTo>
                    <a:pt x="132126" y="1948970"/>
                  </a:lnTo>
                  <a:lnTo>
                    <a:pt x="153657" y="1988211"/>
                  </a:lnTo>
                  <a:lnTo>
                    <a:pt x="176456" y="2026636"/>
                  </a:lnTo>
                  <a:lnTo>
                    <a:pt x="200493" y="2064216"/>
                  </a:lnTo>
                  <a:lnTo>
                    <a:pt x="225740" y="2100922"/>
                  </a:lnTo>
                  <a:lnTo>
                    <a:pt x="252170" y="2136728"/>
                  </a:lnTo>
                  <a:lnTo>
                    <a:pt x="279754" y="2171605"/>
                  </a:lnTo>
                  <a:lnTo>
                    <a:pt x="308465" y="2205524"/>
                  </a:lnTo>
                  <a:lnTo>
                    <a:pt x="338273" y="2238458"/>
                  </a:lnTo>
                  <a:lnTo>
                    <a:pt x="369152" y="2270378"/>
                  </a:lnTo>
                  <a:lnTo>
                    <a:pt x="401072" y="2301256"/>
                  </a:lnTo>
                  <a:lnTo>
                    <a:pt x="434006" y="2331065"/>
                  </a:lnTo>
                  <a:lnTo>
                    <a:pt x="467925" y="2359775"/>
                  </a:lnTo>
                  <a:lnTo>
                    <a:pt x="502802" y="2387360"/>
                  </a:lnTo>
                  <a:lnTo>
                    <a:pt x="538607" y="2413790"/>
                  </a:lnTo>
                  <a:lnTo>
                    <a:pt x="575314" y="2439037"/>
                  </a:lnTo>
                  <a:lnTo>
                    <a:pt x="612894" y="2463074"/>
                  </a:lnTo>
                  <a:lnTo>
                    <a:pt x="651318" y="2485872"/>
                  </a:lnTo>
                  <a:lnTo>
                    <a:pt x="690560" y="2507404"/>
                  </a:lnTo>
                  <a:lnTo>
                    <a:pt x="730589" y="2527640"/>
                  </a:lnTo>
                  <a:lnTo>
                    <a:pt x="771379" y="2546553"/>
                  </a:lnTo>
                  <a:lnTo>
                    <a:pt x="812901" y="2564114"/>
                  </a:lnTo>
                  <a:lnTo>
                    <a:pt x="855127" y="2580297"/>
                  </a:lnTo>
                  <a:lnTo>
                    <a:pt x="898030" y="2595071"/>
                  </a:lnTo>
                  <a:lnTo>
                    <a:pt x="941579" y="2608410"/>
                  </a:lnTo>
                  <a:lnTo>
                    <a:pt x="985749" y="2620285"/>
                  </a:lnTo>
                  <a:lnTo>
                    <a:pt x="1030510" y="2630668"/>
                  </a:lnTo>
                  <a:lnTo>
                    <a:pt x="1075834" y="2639531"/>
                  </a:lnTo>
                  <a:lnTo>
                    <a:pt x="1121694" y="2646846"/>
                  </a:lnTo>
                  <a:lnTo>
                    <a:pt x="1168060" y="2652584"/>
                  </a:lnTo>
                  <a:lnTo>
                    <a:pt x="1213972" y="2656635"/>
                  </a:lnTo>
                </a:path>
                <a:path extrusionOk="0" h="2656840" w="2637155">
                  <a:moveTo>
                    <a:pt x="1405871" y="2656635"/>
                  </a:moveTo>
                  <a:lnTo>
                    <a:pt x="1451782" y="2652584"/>
                  </a:lnTo>
                  <a:lnTo>
                    <a:pt x="1498148" y="2646846"/>
                  </a:lnTo>
                  <a:lnTo>
                    <a:pt x="1544008" y="2639531"/>
                  </a:lnTo>
                  <a:lnTo>
                    <a:pt x="1589332" y="2630668"/>
                  </a:lnTo>
                  <a:lnTo>
                    <a:pt x="1634093" y="2620285"/>
                  </a:lnTo>
                  <a:lnTo>
                    <a:pt x="1678263" y="2608410"/>
                  </a:lnTo>
                  <a:lnTo>
                    <a:pt x="1721813" y="2595071"/>
                  </a:lnTo>
                  <a:lnTo>
                    <a:pt x="1764715" y="2580297"/>
                  </a:lnTo>
                  <a:lnTo>
                    <a:pt x="1806941" y="2564114"/>
                  </a:lnTo>
                  <a:lnTo>
                    <a:pt x="1848463" y="2546553"/>
                  </a:lnTo>
                  <a:lnTo>
                    <a:pt x="1889253" y="2527640"/>
                  </a:lnTo>
                  <a:lnTo>
                    <a:pt x="1929283" y="2507404"/>
                  </a:lnTo>
                  <a:lnTo>
                    <a:pt x="1968524" y="2485872"/>
                  </a:lnTo>
                  <a:lnTo>
                    <a:pt x="2006948" y="2463074"/>
                  </a:lnTo>
                  <a:lnTo>
                    <a:pt x="2044528" y="2439037"/>
                  </a:lnTo>
                  <a:lnTo>
                    <a:pt x="2081235" y="2413790"/>
                  </a:lnTo>
                  <a:lnTo>
                    <a:pt x="2117041" y="2387360"/>
                  </a:lnTo>
                  <a:lnTo>
                    <a:pt x="2151917" y="2359775"/>
                  </a:lnTo>
                  <a:lnTo>
                    <a:pt x="2185837" y="2331065"/>
                  </a:lnTo>
                  <a:lnTo>
                    <a:pt x="2218770" y="2301256"/>
                  </a:lnTo>
                  <a:lnTo>
                    <a:pt x="2250691" y="2270378"/>
                  </a:lnTo>
                  <a:lnTo>
                    <a:pt x="2281569" y="2238458"/>
                  </a:lnTo>
                  <a:lnTo>
                    <a:pt x="2311378" y="2205524"/>
                  </a:lnTo>
                  <a:lnTo>
                    <a:pt x="2340088" y="2171605"/>
                  </a:lnTo>
                  <a:lnTo>
                    <a:pt x="2367672" y="2136728"/>
                  </a:lnTo>
                  <a:lnTo>
                    <a:pt x="2394102" y="2100922"/>
                  </a:lnTo>
                  <a:lnTo>
                    <a:pt x="2419350" y="2064216"/>
                  </a:lnTo>
                  <a:lnTo>
                    <a:pt x="2443387" y="2026636"/>
                  </a:lnTo>
                  <a:lnTo>
                    <a:pt x="2466185" y="1988211"/>
                  </a:lnTo>
                  <a:lnTo>
                    <a:pt x="2487716" y="1948970"/>
                  </a:lnTo>
                  <a:lnTo>
                    <a:pt x="2507952" y="1908941"/>
                  </a:lnTo>
                  <a:lnTo>
                    <a:pt x="2526865" y="1868151"/>
                  </a:lnTo>
                  <a:lnTo>
                    <a:pt x="2544427" y="1826629"/>
                  </a:lnTo>
                  <a:lnTo>
                    <a:pt x="2560609" y="1784402"/>
                  </a:lnTo>
                  <a:lnTo>
                    <a:pt x="2575384" y="1741500"/>
                  </a:lnTo>
                  <a:lnTo>
                    <a:pt x="2588723" y="1697950"/>
                  </a:lnTo>
                  <a:lnTo>
                    <a:pt x="2600598" y="1653781"/>
                  </a:lnTo>
                  <a:lnTo>
                    <a:pt x="2610981" y="1609020"/>
                  </a:lnTo>
                  <a:lnTo>
                    <a:pt x="2619844" y="1563695"/>
                  </a:lnTo>
                  <a:lnTo>
                    <a:pt x="2627158" y="1517836"/>
                  </a:lnTo>
                  <a:lnTo>
                    <a:pt x="2632896" y="1471469"/>
                  </a:lnTo>
                  <a:lnTo>
                    <a:pt x="2636948" y="1425549"/>
                  </a:lnTo>
                </a:path>
                <a:path extrusionOk="0" h="2656840" w="2637155">
                  <a:moveTo>
                    <a:pt x="2636948" y="1233668"/>
                  </a:moveTo>
                  <a:lnTo>
                    <a:pt x="2632896" y="1187748"/>
                  </a:lnTo>
                  <a:lnTo>
                    <a:pt x="2627158" y="1141381"/>
                  </a:lnTo>
                  <a:lnTo>
                    <a:pt x="2619844" y="1095522"/>
                  </a:lnTo>
                  <a:lnTo>
                    <a:pt x="2610981" y="1050197"/>
                  </a:lnTo>
                  <a:lnTo>
                    <a:pt x="2600598" y="1005436"/>
                  </a:lnTo>
                  <a:lnTo>
                    <a:pt x="2588723" y="961267"/>
                  </a:lnTo>
                  <a:lnTo>
                    <a:pt x="2575384" y="917717"/>
                  </a:lnTo>
                  <a:lnTo>
                    <a:pt x="2560609" y="874815"/>
                  </a:lnTo>
                  <a:lnTo>
                    <a:pt x="2544427" y="832589"/>
                  </a:lnTo>
                  <a:lnTo>
                    <a:pt x="2526865" y="791067"/>
                  </a:lnTo>
                  <a:lnTo>
                    <a:pt x="2507952" y="750277"/>
                  </a:lnTo>
                  <a:lnTo>
                    <a:pt x="2487716" y="710247"/>
                  </a:lnTo>
                  <a:lnTo>
                    <a:pt x="2466185" y="671006"/>
                  </a:lnTo>
                  <a:lnTo>
                    <a:pt x="2443387" y="632581"/>
                  </a:lnTo>
                  <a:lnTo>
                    <a:pt x="2419350" y="595002"/>
                  </a:lnTo>
                  <a:lnTo>
                    <a:pt x="2394102" y="558295"/>
                  </a:lnTo>
                  <a:lnTo>
                    <a:pt x="2367672" y="522489"/>
                  </a:lnTo>
                  <a:lnTo>
                    <a:pt x="2340088" y="487612"/>
                  </a:lnTo>
                  <a:lnTo>
                    <a:pt x="2311378" y="453693"/>
                  </a:lnTo>
                  <a:lnTo>
                    <a:pt x="2281569" y="420759"/>
                  </a:lnTo>
                  <a:lnTo>
                    <a:pt x="2250691" y="388839"/>
                  </a:lnTo>
                  <a:lnTo>
                    <a:pt x="2218770" y="357961"/>
                  </a:lnTo>
                  <a:lnTo>
                    <a:pt x="2185837" y="328152"/>
                  </a:lnTo>
                  <a:lnTo>
                    <a:pt x="2151917" y="299442"/>
                  </a:lnTo>
                  <a:lnTo>
                    <a:pt x="2117041" y="271857"/>
                  </a:lnTo>
                  <a:lnTo>
                    <a:pt x="2081235" y="245427"/>
                  </a:lnTo>
                  <a:lnTo>
                    <a:pt x="2044528" y="220180"/>
                  </a:lnTo>
                  <a:lnTo>
                    <a:pt x="2006948" y="196143"/>
                  </a:lnTo>
                  <a:lnTo>
                    <a:pt x="1968524" y="173345"/>
                  </a:lnTo>
                  <a:lnTo>
                    <a:pt x="1929283" y="151814"/>
                  </a:lnTo>
                  <a:lnTo>
                    <a:pt x="1889253" y="131577"/>
                  </a:lnTo>
                  <a:lnTo>
                    <a:pt x="1848463" y="112664"/>
                  </a:lnTo>
                  <a:lnTo>
                    <a:pt x="1806941" y="95103"/>
                  </a:lnTo>
                  <a:lnTo>
                    <a:pt x="1764715" y="78921"/>
                  </a:lnTo>
                  <a:lnTo>
                    <a:pt x="1721813" y="64146"/>
                  </a:lnTo>
                  <a:lnTo>
                    <a:pt x="1678263" y="50807"/>
                  </a:lnTo>
                  <a:lnTo>
                    <a:pt x="1634093" y="38932"/>
                  </a:lnTo>
                  <a:lnTo>
                    <a:pt x="1589332" y="28549"/>
                  </a:lnTo>
                  <a:lnTo>
                    <a:pt x="1544008" y="19686"/>
                  </a:lnTo>
                  <a:lnTo>
                    <a:pt x="1498148" y="12372"/>
                  </a:lnTo>
                  <a:lnTo>
                    <a:pt x="1451782" y="6634"/>
                  </a:lnTo>
                  <a:lnTo>
                    <a:pt x="1404936" y="2500"/>
                  </a:lnTo>
                  <a:lnTo>
                    <a:pt x="1357640" y="0"/>
                  </a:lnTo>
                </a:path>
              </a:pathLst>
            </a:custGeom>
            <a:noFill/>
            <a:ln cap="flat" cmpd="sng" w="209525">
              <a:solidFill>
                <a:srgbClr val="5C5C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833" name="Google Shape;833;p74"/>
          <p:cNvSpPr txBox="1"/>
          <p:nvPr/>
        </p:nvSpPr>
        <p:spPr>
          <a:xfrm>
            <a:off x="3533601" y="4497525"/>
            <a:ext cx="2015100" cy="193500"/>
          </a:xfrm>
          <a:prstGeom prst="rect">
            <a:avLst/>
          </a:prstGeom>
          <a:noFill/>
          <a:ln>
            <a:noFill/>
          </a:ln>
        </p:spPr>
        <p:txBody>
          <a:bodyPr anchorCtr="0" anchor="t" bIns="0" lIns="0" spcFirstLastPara="1" rIns="0" wrap="square" tIns="8575">
            <a:spAutoFit/>
          </a:bodyPr>
          <a:lstStyle/>
          <a:p>
            <a:pPr indent="0" lvl="0" marL="12700" marR="0" rtl="0" algn="l">
              <a:lnSpc>
                <a:spcPct val="100000"/>
              </a:lnSpc>
              <a:spcBef>
                <a:spcPts val="0"/>
              </a:spcBef>
              <a:spcAft>
                <a:spcPts val="0"/>
              </a:spcAft>
              <a:buNone/>
            </a:pPr>
            <a:r>
              <a:rPr b="1" lang="en-GB" sz="1200">
                <a:solidFill>
                  <a:schemeClr val="dk1"/>
                </a:solidFill>
                <a:latin typeface="Trebuchet MS"/>
                <a:ea typeface="Trebuchet MS"/>
                <a:cs typeface="Trebuchet MS"/>
                <a:sym typeface="Trebuchet MS"/>
              </a:rPr>
              <a:t>Abdelrahman Ashraf</a:t>
            </a:r>
            <a:endParaRPr sz="1200">
              <a:solidFill>
                <a:schemeClr val="dk1"/>
              </a:solidFill>
              <a:latin typeface="Trebuchet MS"/>
              <a:ea typeface="Trebuchet MS"/>
              <a:cs typeface="Trebuchet MS"/>
              <a:sym typeface="Trebuchet MS"/>
            </a:endParaRPr>
          </a:p>
        </p:txBody>
      </p:sp>
      <p:sp>
        <p:nvSpPr>
          <p:cNvPr id="834" name="Google Shape;834;p74"/>
          <p:cNvSpPr txBox="1"/>
          <p:nvPr>
            <p:ph type="title"/>
          </p:nvPr>
        </p:nvSpPr>
        <p:spPr>
          <a:xfrm>
            <a:off x="4143669" y="106256"/>
            <a:ext cx="2799900" cy="360300"/>
          </a:xfrm>
          <a:prstGeom prst="rect">
            <a:avLst/>
          </a:prstGeom>
          <a:noFill/>
          <a:ln>
            <a:noFill/>
          </a:ln>
        </p:spPr>
        <p:txBody>
          <a:bodyPr anchorCtr="0" anchor="t" bIns="0" lIns="0" spcFirstLastPara="1" rIns="0" wrap="square" tIns="6350">
            <a:spAutoFit/>
          </a:bodyPr>
          <a:lstStyle/>
          <a:p>
            <a:pPr indent="0" lvl="0" marL="12700" rtl="0" algn="l">
              <a:lnSpc>
                <a:spcPct val="100000"/>
              </a:lnSpc>
              <a:spcBef>
                <a:spcPts val="0"/>
              </a:spcBef>
              <a:spcAft>
                <a:spcPts val="0"/>
              </a:spcAft>
              <a:buNone/>
            </a:pPr>
            <a:r>
              <a:rPr b="1" lang="en-GB" sz="2300">
                <a:solidFill>
                  <a:srgbClr val="FFFFFF"/>
                </a:solidFill>
                <a:latin typeface="Trebuchet MS"/>
                <a:ea typeface="Trebuchet MS"/>
                <a:cs typeface="Trebuchet MS"/>
                <a:sym typeface="Trebuchet MS"/>
              </a:rPr>
              <a:t>Team</a:t>
            </a:r>
            <a:endParaRPr sz="2300">
              <a:latin typeface="Trebuchet MS"/>
              <a:ea typeface="Trebuchet MS"/>
              <a:cs typeface="Trebuchet MS"/>
              <a:sym typeface="Trebuchet MS"/>
            </a:endParaRPr>
          </a:p>
        </p:txBody>
      </p:sp>
      <p:grpSp>
        <p:nvGrpSpPr>
          <p:cNvPr id="835" name="Google Shape;835;p74"/>
          <p:cNvGrpSpPr/>
          <p:nvPr/>
        </p:nvGrpSpPr>
        <p:grpSpPr>
          <a:xfrm>
            <a:off x="512558" y="729607"/>
            <a:ext cx="1255328" cy="1512160"/>
            <a:chOff x="830296" y="1242560"/>
            <a:chExt cx="1330642" cy="1749172"/>
          </a:xfrm>
        </p:grpSpPr>
        <p:sp>
          <p:nvSpPr>
            <p:cNvPr id="836" name="Google Shape;836;p74"/>
            <p:cNvSpPr txBox="1"/>
            <p:nvPr/>
          </p:nvSpPr>
          <p:spPr>
            <a:xfrm>
              <a:off x="941381" y="2767933"/>
              <a:ext cx="1108500" cy="223800"/>
            </a:xfrm>
            <a:prstGeom prst="rect">
              <a:avLst/>
            </a:prstGeom>
            <a:noFill/>
            <a:ln>
              <a:noFill/>
            </a:ln>
          </p:spPr>
          <p:txBody>
            <a:bodyPr anchorCtr="0" anchor="t" bIns="0" lIns="0" spcFirstLastPara="1" rIns="0" wrap="square" tIns="8575">
              <a:spAutoFit/>
            </a:bodyPr>
            <a:lstStyle/>
            <a:p>
              <a:pPr indent="0" lvl="0" marL="12700" marR="0" rtl="0" algn="l">
                <a:lnSpc>
                  <a:spcPct val="100000"/>
                </a:lnSpc>
                <a:spcBef>
                  <a:spcPts val="0"/>
                </a:spcBef>
                <a:spcAft>
                  <a:spcPts val="0"/>
                </a:spcAft>
                <a:buNone/>
              </a:pPr>
              <a:r>
                <a:rPr b="1" lang="en-GB" sz="1200">
                  <a:solidFill>
                    <a:schemeClr val="dk1"/>
                  </a:solidFill>
                  <a:latin typeface="Trebuchet MS"/>
                  <a:ea typeface="Trebuchet MS"/>
                  <a:cs typeface="Trebuchet MS"/>
                  <a:sym typeface="Trebuchet MS"/>
                </a:rPr>
                <a:t>Elsayed Essam</a:t>
              </a:r>
              <a:endParaRPr sz="1200">
                <a:solidFill>
                  <a:schemeClr val="dk1"/>
                </a:solidFill>
                <a:latin typeface="Trebuchet MS"/>
                <a:ea typeface="Trebuchet MS"/>
                <a:cs typeface="Trebuchet MS"/>
                <a:sym typeface="Trebuchet MS"/>
              </a:endParaRPr>
            </a:p>
          </p:txBody>
        </p:sp>
        <p:grpSp>
          <p:nvGrpSpPr>
            <p:cNvPr id="837" name="Google Shape;837;p74"/>
            <p:cNvGrpSpPr/>
            <p:nvPr/>
          </p:nvGrpSpPr>
          <p:grpSpPr>
            <a:xfrm>
              <a:off x="830296" y="1242560"/>
              <a:ext cx="1330642" cy="1330643"/>
              <a:chOff x="7530642" y="2516570"/>
              <a:chExt cx="2661285" cy="2661285"/>
            </a:xfrm>
          </p:grpSpPr>
          <p:sp>
            <p:nvSpPr>
              <p:cNvPr id="838" name="Google Shape;838;p74"/>
              <p:cNvSpPr/>
              <p:nvPr/>
            </p:nvSpPr>
            <p:spPr>
              <a:xfrm>
                <a:off x="7530643" y="2516570"/>
                <a:ext cx="2661284" cy="2661285"/>
              </a:xfrm>
              <a:custGeom>
                <a:rect b="b" l="l" r="r" t="t"/>
                <a:pathLst>
                  <a:path extrusionOk="0" h="2661285" w="2661284">
                    <a:moveTo>
                      <a:pt x="1330452" y="2660905"/>
                    </a:moveTo>
                    <a:lnTo>
                      <a:pt x="1282733" y="2660066"/>
                    </a:lnTo>
                    <a:lnTo>
                      <a:pt x="1235436" y="2657565"/>
                    </a:lnTo>
                    <a:lnTo>
                      <a:pt x="1188591" y="2653432"/>
                    </a:lnTo>
                    <a:lnTo>
                      <a:pt x="1142224" y="2647693"/>
                    </a:lnTo>
                    <a:lnTo>
                      <a:pt x="1096364" y="2640379"/>
                    </a:lnTo>
                    <a:lnTo>
                      <a:pt x="1051040" y="2631516"/>
                    </a:lnTo>
                    <a:lnTo>
                      <a:pt x="1006279" y="2621133"/>
                    </a:lnTo>
                    <a:lnTo>
                      <a:pt x="962109" y="2609258"/>
                    </a:lnTo>
                    <a:lnTo>
                      <a:pt x="918559" y="2595919"/>
                    </a:lnTo>
                    <a:lnTo>
                      <a:pt x="875657" y="2581144"/>
                    </a:lnTo>
                    <a:lnTo>
                      <a:pt x="833431" y="2564962"/>
                    </a:lnTo>
                    <a:lnTo>
                      <a:pt x="791908" y="2547400"/>
                    </a:lnTo>
                    <a:lnTo>
                      <a:pt x="751118" y="2528487"/>
                    </a:lnTo>
                    <a:lnTo>
                      <a:pt x="711089" y="2508251"/>
                    </a:lnTo>
                    <a:lnTo>
                      <a:pt x="671847" y="2486720"/>
                    </a:lnTo>
                    <a:lnTo>
                      <a:pt x="633423" y="2463921"/>
                    </a:lnTo>
                    <a:lnTo>
                      <a:pt x="595843" y="2439885"/>
                    </a:lnTo>
                    <a:lnTo>
                      <a:pt x="559136" y="2414637"/>
                    </a:lnTo>
                    <a:lnTo>
                      <a:pt x="523330" y="2388207"/>
                    </a:lnTo>
                    <a:lnTo>
                      <a:pt x="488453" y="2360623"/>
                    </a:lnTo>
                    <a:lnTo>
                      <a:pt x="454534" y="2331912"/>
                    </a:lnTo>
                    <a:lnTo>
                      <a:pt x="421600" y="2302103"/>
                    </a:lnTo>
                    <a:lnTo>
                      <a:pt x="389680" y="2271225"/>
                    </a:lnTo>
                    <a:lnTo>
                      <a:pt x="358801" y="2239305"/>
                    </a:lnTo>
                    <a:lnTo>
                      <a:pt x="328993" y="2206371"/>
                    </a:lnTo>
                    <a:lnTo>
                      <a:pt x="300282" y="2172451"/>
                    </a:lnTo>
                    <a:lnTo>
                      <a:pt x="272698" y="2137575"/>
                    </a:lnTo>
                    <a:lnTo>
                      <a:pt x="246268" y="2101769"/>
                    </a:lnTo>
                    <a:lnTo>
                      <a:pt x="221020" y="2065062"/>
                    </a:lnTo>
                    <a:lnTo>
                      <a:pt x="196983" y="2027482"/>
                    </a:lnTo>
                    <a:lnTo>
                      <a:pt x="174185" y="1989057"/>
                    </a:lnTo>
                    <a:lnTo>
                      <a:pt x="152653" y="1949816"/>
                    </a:lnTo>
                    <a:lnTo>
                      <a:pt x="132417" y="1909786"/>
                    </a:lnTo>
                    <a:lnTo>
                      <a:pt x="113504" y="1868996"/>
                    </a:lnTo>
                    <a:lnTo>
                      <a:pt x="95942" y="1827474"/>
                    </a:lnTo>
                    <a:lnTo>
                      <a:pt x="79760" y="1785248"/>
                    </a:lnTo>
                    <a:lnTo>
                      <a:pt x="64985" y="1742345"/>
                    </a:lnTo>
                    <a:lnTo>
                      <a:pt x="51646" y="1698795"/>
                    </a:lnTo>
                    <a:lnTo>
                      <a:pt x="39771" y="1654626"/>
                    </a:lnTo>
                    <a:lnTo>
                      <a:pt x="29388" y="1609865"/>
                    </a:lnTo>
                    <a:lnTo>
                      <a:pt x="20525" y="1564540"/>
                    </a:lnTo>
                    <a:lnTo>
                      <a:pt x="13211" y="1518680"/>
                    </a:lnTo>
                    <a:lnTo>
                      <a:pt x="7473" y="1472314"/>
                    </a:lnTo>
                    <a:lnTo>
                      <a:pt x="3339" y="1425468"/>
                    </a:lnTo>
                    <a:lnTo>
                      <a:pt x="839" y="1378171"/>
                    </a:lnTo>
                    <a:lnTo>
                      <a:pt x="0" y="1330488"/>
                    </a:lnTo>
                    <a:lnTo>
                      <a:pt x="839" y="1282733"/>
                    </a:lnTo>
                    <a:lnTo>
                      <a:pt x="3339" y="1235437"/>
                    </a:lnTo>
                    <a:lnTo>
                      <a:pt x="7473" y="1188591"/>
                    </a:lnTo>
                    <a:lnTo>
                      <a:pt x="13211" y="1142224"/>
                    </a:lnTo>
                    <a:lnTo>
                      <a:pt x="20525" y="1096365"/>
                    </a:lnTo>
                    <a:lnTo>
                      <a:pt x="29388" y="1051040"/>
                    </a:lnTo>
                    <a:lnTo>
                      <a:pt x="39771" y="1006279"/>
                    </a:lnTo>
                    <a:lnTo>
                      <a:pt x="51646" y="962109"/>
                    </a:lnTo>
                    <a:lnTo>
                      <a:pt x="64985" y="918559"/>
                    </a:lnTo>
                    <a:lnTo>
                      <a:pt x="79760" y="875657"/>
                    </a:lnTo>
                    <a:lnTo>
                      <a:pt x="95942" y="833431"/>
                    </a:lnTo>
                    <a:lnTo>
                      <a:pt x="113504" y="791909"/>
                    </a:lnTo>
                    <a:lnTo>
                      <a:pt x="132417" y="751119"/>
                    </a:lnTo>
                    <a:lnTo>
                      <a:pt x="152653" y="711089"/>
                    </a:lnTo>
                    <a:lnTo>
                      <a:pt x="174185" y="671848"/>
                    </a:lnTo>
                    <a:lnTo>
                      <a:pt x="196983" y="633423"/>
                    </a:lnTo>
                    <a:lnTo>
                      <a:pt x="221020" y="595843"/>
                    </a:lnTo>
                    <a:lnTo>
                      <a:pt x="246268" y="559136"/>
                    </a:lnTo>
                    <a:lnTo>
                      <a:pt x="272698" y="523330"/>
                    </a:lnTo>
                    <a:lnTo>
                      <a:pt x="300282" y="488453"/>
                    </a:lnTo>
                    <a:lnTo>
                      <a:pt x="328993" y="454534"/>
                    </a:lnTo>
                    <a:lnTo>
                      <a:pt x="358801" y="421600"/>
                    </a:lnTo>
                    <a:lnTo>
                      <a:pt x="389680" y="389680"/>
                    </a:lnTo>
                    <a:lnTo>
                      <a:pt x="421600" y="358801"/>
                    </a:lnTo>
                    <a:lnTo>
                      <a:pt x="454534" y="328993"/>
                    </a:lnTo>
                    <a:lnTo>
                      <a:pt x="488453" y="300282"/>
                    </a:lnTo>
                    <a:lnTo>
                      <a:pt x="523330" y="272698"/>
                    </a:lnTo>
                    <a:lnTo>
                      <a:pt x="559136" y="246268"/>
                    </a:lnTo>
                    <a:lnTo>
                      <a:pt x="595843" y="221020"/>
                    </a:lnTo>
                    <a:lnTo>
                      <a:pt x="633423" y="196983"/>
                    </a:lnTo>
                    <a:lnTo>
                      <a:pt x="671847" y="174185"/>
                    </a:lnTo>
                    <a:lnTo>
                      <a:pt x="711089" y="152654"/>
                    </a:lnTo>
                    <a:lnTo>
                      <a:pt x="751118" y="132417"/>
                    </a:lnTo>
                    <a:lnTo>
                      <a:pt x="791908" y="113504"/>
                    </a:lnTo>
                    <a:lnTo>
                      <a:pt x="833431" y="95943"/>
                    </a:lnTo>
                    <a:lnTo>
                      <a:pt x="875657" y="79760"/>
                    </a:lnTo>
                    <a:lnTo>
                      <a:pt x="918559" y="64986"/>
                    </a:lnTo>
                    <a:lnTo>
                      <a:pt x="962109" y="51647"/>
                    </a:lnTo>
                    <a:lnTo>
                      <a:pt x="1006279" y="39772"/>
                    </a:lnTo>
                    <a:lnTo>
                      <a:pt x="1051040" y="29389"/>
                    </a:lnTo>
                    <a:lnTo>
                      <a:pt x="1096364" y="20526"/>
                    </a:lnTo>
                    <a:lnTo>
                      <a:pt x="1142224" y="13211"/>
                    </a:lnTo>
                    <a:lnTo>
                      <a:pt x="1188591" y="7473"/>
                    </a:lnTo>
                    <a:lnTo>
                      <a:pt x="1235436" y="3340"/>
                    </a:lnTo>
                    <a:lnTo>
                      <a:pt x="1282733" y="839"/>
                    </a:lnTo>
                    <a:lnTo>
                      <a:pt x="1330435" y="0"/>
                    </a:lnTo>
                    <a:lnTo>
                      <a:pt x="1378171" y="839"/>
                    </a:lnTo>
                    <a:lnTo>
                      <a:pt x="1425467" y="3340"/>
                    </a:lnTo>
                    <a:lnTo>
                      <a:pt x="1472313" y="7473"/>
                    </a:lnTo>
                    <a:lnTo>
                      <a:pt x="1518680" y="13211"/>
                    </a:lnTo>
                    <a:lnTo>
                      <a:pt x="1564540" y="20526"/>
                    </a:lnTo>
                    <a:lnTo>
                      <a:pt x="1609864" y="29389"/>
                    </a:lnTo>
                    <a:lnTo>
                      <a:pt x="1654625" y="39772"/>
                    </a:lnTo>
                    <a:lnTo>
                      <a:pt x="1698795" y="51647"/>
                    </a:lnTo>
                    <a:lnTo>
                      <a:pt x="1742345" y="64986"/>
                    </a:lnTo>
                    <a:lnTo>
                      <a:pt x="1785247" y="79760"/>
                    </a:lnTo>
                    <a:lnTo>
                      <a:pt x="1827474" y="95943"/>
                    </a:lnTo>
                    <a:lnTo>
                      <a:pt x="1868996" y="113504"/>
                    </a:lnTo>
                    <a:lnTo>
                      <a:pt x="1909786" y="132417"/>
                    </a:lnTo>
                    <a:lnTo>
                      <a:pt x="1949816" y="152654"/>
                    </a:lnTo>
                    <a:lnTo>
                      <a:pt x="1989057" y="174185"/>
                    </a:lnTo>
                    <a:lnTo>
                      <a:pt x="2027482" y="196983"/>
                    </a:lnTo>
                    <a:lnTo>
                      <a:pt x="2065062" y="221020"/>
                    </a:lnTo>
                    <a:lnTo>
                      <a:pt x="2101769" y="246268"/>
                    </a:lnTo>
                    <a:lnTo>
                      <a:pt x="2137574" y="272698"/>
                    </a:lnTo>
                    <a:lnTo>
                      <a:pt x="2172451" y="300282"/>
                    </a:lnTo>
                    <a:lnTo>
                      <a:pt x="2206371" y="328993"/>
                    </a:lnTo>
                    <a:lnTo>
                      <a:pt x="2239304" y="358801"/>
                    </a:lnTo>
                    <a:lnTo>
                      <a:pt x="2271225" y="389680"/>
                    </a:lnTo>
                    <a:lnTo>
                      <a:pt x="2302103" y="421600"/>
                    </a:lnTo>
                    <a:lnTo>
                      <a:pt x="2331912" y="454534"/>
                    </a:lnTo>
                    <a:lnTo>
                      <a:pt x="2360622" y="488453"/>
                    </a:lnTo>
                    <a:lnTo>
                      <a:pt x="2388207" y="523330"/>
                    </a:lnTo>
                    <a:lnTo>
                      <a:pt x="2414637" y="559136"/>
                    </a:lnTo>
                    <a:lnTo>
                      <a:pt x="2439884" y="595843"/>
                    </a:lnTo>
                    <a:lnTo>
                      <a:pt x="2463921" y="633423"/>
                    </a:lnTo>
                    <a:lnTo>
                      <a:pt x="2486720" y="671848"/>
                    </a:lnTo>
                    <a:lnTo>
                      <a:pt x="2508251" y="711089"/>
                    </a:lnTo>
                    <a:lnTo>
                      <a:pt x="2528487" y="751119"/>
                    </a:lnTo>
                    <a:lnTo>
                      <a:pt x="2547400" y="791909"/>
                    </a:lnTo>
                    <a:lnTo>
                      <a:pt x="2564962" y="833431"/>
                    </a:lnTo>
                    <a:lnTo>
                      <a:pt x="2581144" y="875657"/>
                    </a:lnTo>
                    <a:lnTo>
                      <a:pt x="2595919" y="918559"/>
                    </a:lnTo>
                    <a:lnTo>
                      <a:pt x="2609258" y="962109"/>
                    </a:lnTo>
                    <a:lnTo>
                      <a:pt x="2621133" y="1006279"/>
                    </a:lnTo>
                    <a:lnTo>
                      <a:pt x="2631516" y="1051040"/>
                    </a:lnTo>
                    <a:lnTo>
                      <a:pt x="2640379" y="1096365"/>
                    </a:lnTo>
                    <a:lnTo>
                      <a:pt x="2647693" y="1142224"/>
                    </a:lnTo>
                    <a:lnTo>
                      <a:pt x="2653431" y="1188591"/>
                    </a:lnTo>
                    <a:lnTo>
                      <a:pt x="2657565" y="1235437"/>
                    </a:lnTo>
                    <a:lnTo>
                      <a:pt x="2660066" y="1282733"/>
                    </a:lnTo>
                    <a:lnTo>
                      <a:pt x="2660905" y="1330416"/>
                    </a:lnTo>
                    <a:lnTo>
                      <a:pt x="2660066" y="1378171"/>
                    </a:lnTo>
                    <a:lnTo>
                      <a:pt x="2657565" y="1425468"/>
                    </a:lnTo>
                    <a:lnTo>
                      <a:pt x="2653431" y="1472314"/>
                    </a:lnTo>
                    <a:lnTo>
                      <a:pt x="2647693" y="1518680"/>
                    </a:lnTo>
                    <a:lnTo>
                      <a:pt x="2640379" y="1564540"/>
                    </a:lnTo>
                    <a:lnTo>
                      <a:pt x="2631516" y="1609865"/>
                    </a:lnTo>
                    <a:lnTo>
                      <a:pt x="2621133" y="1654626"/>
                    </a:lnTo>
                    <a:lnTo>
                      <a:pt x="2609258" y="1698795"/>
                    </a:lnTo>
                    <a:lnTo>
                      <a:pt x="2595919" y="1742345"/>
                    </a:lnTo>
                    <a:lnTo>
                      <a:pt x="2581144" y="1785248"/>
                    </a:lnTo>
                    <a:lnTo>
                      <a:pt x="2564962" y="1827474"/>
                    </a:lnTo>
                    <a:lnTo>
                      <a:pt x="2547400" y="1868996"/>
                    </a:lnTo>
                    <a:lnTo>
                      <a:pt x="2528487" y="1909786"/>
                    </a:lnTo>
                    <a:lnTo>
                      <a:pt x="2508251" y="1949816"/>
                    </a:lnTo>
                    <a:lnTo>
                      <a:pt x="2486720" y="1989057"/>
                    </a:lnTo>
                    <a:lnTo>
                      <a:pt x="2463921" y="2027482"/>
                    </a:lnTo>
                    <a:lnTo>
                      <a:pt x="2439884" y="2065062"/>
                    </a:lnTo>
                    <a:lnTo>
                      <a:pt x="2414637" y="2101769"/>
                    </a:lnTo>
                    <a:lnTo>
                      <a:pt x="2388207" y="2137575"/>
                    </a:lnTo>
                    <a:lnTo>
                      <a:pt x="2360622" y="2172451"/>
                    </a:lnTo>
                    <a:lnTo>
                      <a:pt x="2331912" y="2206371"/>
                    </a:lnTo>
                    <a:lnTo>
                      <a:pt x="2302103" y="2239305"/>
                    </a:lnTo>
                    <a:lnTo>
                      <a:pt x="2271225" y="2271225"/>
                    </a:lnTo>
                    <a:lnTo>
                      <a:pt x="2239304" y="2302103"/>
                    </a:lnTo>
                    <a:lnTo>
                      <a:pt x="2206371" y="2331912"/>
                    </a:lnTo>
                    <a:lnTo>
                      <a:pt x="2172451" y="2360623"/>
                    </a:lnTo>
                    <a:lnTo>
                      <a:pt x="2137574" y="2388207"/>
                    </a:lnTo>
                    <a:lnTo>
                      <a:pt x="2101769" y="2414637"/>
                    </a:lnTo>
                    <a:lnTo>
                      <a:pt x="2065062" y="2439885"/>
                    </a:lnTo>
                    <a:lnTo>
                      <a:pt x="2027482" y="2463921"/>
                    </a:lnTo>
                    <a:lnTo>
                      <a:pt x="1989057" y="2486720"/>
                    </a:lnTo>
                    <a:lnTo>
                      <a:pt x="1949816" y="2508251"/>
                    </a:lnTo>
                    <a:lnTo>
                      <a:pt x="1909786" y="2528487"/>
                    </a:lnTo>
                    <a:lnTo>
                      <a:pt x="1868996" y="2547400"/>
                    </a:lnTo>
                    <a:lnTo>
                      <a:pt x="1827474" y="2564962"/>
                    </a:lnTo>
                    <a:lnTo>
                      <a:pt x="1785247" y="2581144"/>
                    </a:lnTo>
                    <a:lnTo>
                      <a:pt x="1742345" y="2595919"/>
                    </a:lnTo>
                    <a:lnTo>
                      <a:pt x="1698795" y="2609258"/>
                    </a:lnTo>
                    <a:lnTo>
                      <a:pt x="1654625" y="2621133"/>
                    </a:lnTo>
                    <a:lnTo>
                      <a:pt x="1609864" y="2631516"/>
                    </a:lnTo>
                    <a:lnTo>
                      <a:pt x="1564540" y="2640379"/>
                    </a:lnTo>
                    <a:lnTo>
                      <a:pt x="1518680" y="2647693"/>
                    </a:lnTo>
                    <a:lnTo>
                      <a:pt x="1472313" y="2653432"/>
                    </a:lnTo>
                    <a:lnTo>
                      <a:pt x="1425467" y="2657565"/>
                    </a:lnTo>
                    <a:lnTo>
                      <a:pt x="1378171" y="2660066"/>
                    </a:lnTo>
                    <a:lnTo>
                      <a:pt x="1330452" y="2660905"/>
                    </a:lnTo>
                    <a:close/>
                  </a:path>
                </a:pathLst>
              </a:custGeom>
              <a:solidFill>
                <a:srgbClr val="326D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9" name="Google Shape;839;p74"/>
              <p:cNvSpPr/>
              <p:nvPr/>
            </p:nvSpPr>
            <p:spPr>
              <a:xfrm>
                <a:off x="8813373" y="2516570"/>
                <a:ext cx="48259" cy="1269"/>
              </a:xfrm>
              <a:custGeom>
                <a:rect b="b" l="l" r="r" t="t"/>
                <a:pathLst>
                  <a:path extrusionOk="0" h="1269" w="48259">
                    <a:moveTo>
                      <a:pt x="-104774" y="419"/>
                    </a:moveTo>
                    <a:lnTo>
                      <a:pt x="152492" y="419"/>
                    </a:lnTo>
                  </a:path>
                </a:pathLst>
              </a:custGeom>
              <a:noFill/>
              <a:ln cap="flat" cmpd="sng" w="210375">
                <a:solidFill>
                  <a:srgbClr val="5C5C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0" name="Google Shape;840;p74"/>
              <p:cNvSpPr/>
              <p:nvPr/>
            </p:nvSpPr>
            <p:spPr>
              <a:xfrm>
                <a:off x="7530642" y="2516570"/>
                <a:ext cx="2657475" cy="2657475"/>
              </a:xfrm>
              <a:custGeom>
                <a:rect b="b" l="l" r="r" t="t"/>
                <a:pathLst>
                  <a:path extrusionOk="0" h="2657475" w="2657475">
                    <a:moveTo>
                      <a:pt x="839" y="1282730"/>
                    </a:moveTo>
                    <a:lnTo>
                      <a:pt x="0" y="1330448"/>
                    </a:lnTo>
                    <a:lnTo>
                      <a:pt x="839" y="1378167"/>
                    </a:lnTo>
                    <a:lnTo>
                      <a:pt x="3340" y="1425464"/>
                    </a:lnTo>
                    <a:lnTo>
                      <a:pt x="7473" y="1472309"/>
                    </a:lnTo>
                    <a:lnTo>
                      <a:pt x="13212" y="1518676"/>
                    </a:lnTo>
                    <a:lnTo>
                      <a:pt x="20526" y="1564535"/>
                    </a:lnTo>
                    <a:lnTo>
                      <a:pt x="29389" y="1609860"/>
                    </a:lnTo>
                    <a:lnTo>
                      <a:pt x="39772" y="1654621"/>
                    </a:lnTo>
                    <a:lnTo>
                      <a:pt x="51647" y="1698790"/>
                    </a:lnTo>
                    <a:lnTo>
                      <a:pt x="64986" y="1742340"/>
                    </a:lnTo>
                    <a:lnTo>
                      <a:pt x="79760" y="1785242"/>
                    </a:lnTo>
                    <a:lnTo>
                      <a:pt x="95943" y="1827468"/>
                    </a:lnTo>
                    <a:lnTo>
                      <a:pt x="113504" y="1868990"/>
                    </a:lnTo>
                    <a:lnTo>
                      <a:pt x="132417" y="1909780"/>
                    </a:lnTo>
                    <a:lnTo>
                      <a:pt x="152654" y="1949810"/>
                    </a:lnTo>
                    <a:lnTo>
                      <a:pt x="174185" y="1989051"/>
                    </a:lnTo>
                    <a:lnTo>
                      <a:pt x="196983" y="2027476"/>
                    </a:lnTo>
                    <a:lnTo>
                      <a:pt x="221020" y="2065055"/>
                    </a:lnTo>
                    <a:lnTo>
                      <a:pt x="246267" y="2101762"/>
                    </a:lnTo>
                    <a:lnTo>
                      <a:pt x="272697" y="2137568"/>
                    </a:lnTo>
                    <a:lnTo>
                      <a:pt x="300282" y="2172445"/>
                    </a:lnTo>
                    <a:lnTo>
                      <a:pt x="328992" y="2206364"/>
                    </a:lnTo>
                    <a:lnTo>
                      <a:pt x="358801" y="2239298"/>
                    </a:lnTo>
                    <a:lnTo>
                      <a:pt x="389679" y="2271218"/>
                    </a:lnTo>
                    <a:lnTo>
                      <a:pt x="421599" y="2302096"/>
                    </a:lnTo>
                    <a:lnTo>
                      <a:pt x="454533" y="2331905"/>
                    </a:lnTo>
                    <a:lnTo>
                      <a:pt x="488452" y="2360615"/>
                    </a:lnTo>
                    <a:lnTo>
                      <a:pt x="523329" y="2388200"/>
                    </a:lnTo>
                    <a:lnTo>
                      <a:pt x="559135" y="2414630"/>
                    </a:lnTo>
                    <a:lnTo>
                      <a:pt x="595841" y="2439877"/>
                    </a:lnTo>
                    <a:lnTo>
                      <a:pt x="633421" y="2463914"/>
                    </a:lnTo>
                    <a:lnTo>
                      <a:pt x="671846" y="2486712"/>
                    </a:lnTo>
                    <a:lnTo>
                      <a:pt x="711087" y="2508243"/>
                    </a:lnTo>
                    <a:lnTo>
                      <a:pt x="751116" y="2528480"/>
                    </a:lnTo>
                    <a:lnTo>
                      <a:pt x="791906" y="2547393"/>
                    </a:lnTo>
                    <a:lnTo>
                      <a:pt x="833429" y="2564954"/>
                    </a:lnTo>
                    <a:lnTo>
                      <a:pt x="875655" y="2581137"/>
                    </a:lnTo>
                    <a:lnTo>
                      <a:pt x="918557" y="2595911"/>
                    </a:lnTo>
                    <a:lnTo>
                      <a:pt x="962107" y="2609250"/>
                    </a:lnTo>
                    <a:lnTo>
                      <a:pt x="1006276" y="2621125"/>
                    </a:lnTo>
                    <a:lnTo>
                      <a:pt x="1051037" y="2631508"/>
                    </a:lnTo>
                    <a:lnTo>
                      <a:pt x="1096362" y="2640371"/>
                    </a:lnTo>
                    <a:lnTo>
                      <a:pt x="1142221" y="2647685"/>
                    </a:lnTo>
                    <a:lnTo>
                      <a:pt x="1188588" y="2653423"/>
                    </a:lnTo>
                    <a:lnTo>
                      <a:pt x="1234496" y="2657474"/>
                    </a:lnTo>
                  </a:path>
                  <a:path extrusionOk="0" h="2657475" w="2657475">
                    <a:moveTo>
                      <a:pt x="1426401" y="2657474"/>
                    </a:moveTo>
                    <a:lnTo>
                      <a:pt x="1472309" y="2653423"/>
                    </a:lnTo>
                    <a:lnTo>
                      <a:pt x="1518676" y="2647685"/>
                    </a:lnTo>
                    <a:lnTo>
                      <a:pt x="1564535" y="2640371"/>
                    </a:lnTo>
                    <a:lnTo>
                      <a:pt x="1609860" y="2631508"/>
                    </a:lnTo>
                    <a:lnTo>
                      <a:pt x="1654621" y="2621125"/>
                    </a:lnTo>
                    <a:lnTo>
                      <a:pt x="1698790" y="2609250"/>
                    </a:lnTo>
                    <a:lnTo>
                      <a:pt x="1742340" y="2595911"/>
                    </a:lnTo>
                    <a:lnTo>
                      <a:pt x="1785242" y="2581137"/>
                    </a:lnTo>
                    <a:lnTo>
                      <a:pt x="1827468" y="2564954"/>
                    </a:lnTo>
                    <a:lnTo>
                      <a:pt x="1868990" y="2547393"/>
                    </a:lnTo>
                    <a:lnTo>
                      <a:pt x="1909780" y="2528480"/>
                    </a:lnTo>
                    <a:lnTo>
                      <a:pt x="1949810" y="2508243"/>
                    </a:lnTo>
                    <a:lnTo>
                      <a:pt x="1989051" y="2486712"/>
                    </a:lnTo>
                    <a:lnTo>
                      <a:pt x="2027476" y="2463914"/>
                    </a:lnTo>
                    <a:lnTo>
                      <a:pt x="2065055" y="2439877"/>
                    </a:lnTo>
                    <a:lnTo>
                      <a:pt x="2101762" y="2414630"/>
                    </a:lnTo>
                    <a:lnTo>
                      <a:pt x="2137568" y="2388200"/>
                    </a:lnTo>
                    <a:lnTo>
                      <a:pt x="2172445" y="2360615"/>
                    </a:lnTo>
                    <a:lnTo>
                      <a:pt x="2206364" y="2331905"/>
                    </a:lnTo>
                    <a:lnTo>
                      <a:pt x="2239298" y="2302096"/>
                    </a:lnTo>
                    <a:lnTo>
                      <a:pt x="2271218" y="2271218"/>
                    </a:lnTo>
                    <a:lnTo>
                      <a:pt x="2302096" y="2239298"/>
                    </a:lnTo>
                    <a:lnTo>
                      <a:pt x="2331905" y="2206364"/>
                    </a:lnTo>
                    <a:lnTo>
                      <a:pt x="2360615" y="2172445"/>
                    </a:lnTo>
                    <a:lnTo>
                      <a:pt x="2388200" y="2137568"/>
                    </a:lnTo>
                    <a:lnTo>
                      <a:pt x="2414630" y="2101762"/>
                    </a:lnTo>
                    <a:lnTo>
                      <a:pt x="2439877" y="2065055"/>
                    </a:lnTo>
                    <a:lnTo>
                      <a:pt x="2463914" y="2027476"/>
                    </a:lnTo>
                    <a:lnTo>
                      <a:pt x="2486712" y="1989051"/>
                    </a:lnTo>
                    <a:lnTo>
                      <a:pt x="2508243" y="1949810"/>
                    </a:lnTo>
                    <a:lnTo>
                      <a:pt x="2528480" y="1909780"/>
                    </a:lnTo>
                    <a:lnTo>
                      <a:pt x="2547393" y="1868990"/>
                    </a:lnTo>
                    <a:lnTo>
                      <a:pt x="2564954" y="1827468"/>
                    </a:lnTo>
                    <a:lnTo>
                      <a:pt x="2581137" y="1785242"/>
                    </a:lnTo>
                    <a:lnTo>
                      <a:pt x="2595911" y="1742340"/>
                    </a:lnTo>
                    <a:lnTo>
                      <a:pt x="2609250" y="1698790"/>
                    </a:lnTo>
                    <a:lnTo>
                      <a:pt x="2621125" y="1654621"/>
                    </a:lnTo>
                    <a:lnTo>
                      <a:pt x="2631508" y="1609860"/>
                    </a:lnTo>
                    <a:lnTo>
                      <a:pt x="2640371" y="1564535"/>
                    </a:lnTo>
                    <a:lnTo>
                      <a:pt x="2647685" y="1518676"/>
                    </a:lnTo>
                    <a:lnTo>
                      <a:pt x="2653423" y="1472309"/>
                    </a:lnTo>
                    <a:lnTo>
                      <a:pt x="2657474" y="1426401"/>
                    </a:lnTo>
                  </a:path>
                  <a:path extrusionOk="0" h="2657475" w="2657475">
                    <a:moveTo>
                      <a:pt x="2657474" y="1234495"/>
                    </a:moveTo>
                    <a:lnTo>
                      <a:pt x="2653423" y="1188588"/>
                    </a:lnTo>
                    <a:lnTo>
                      <a:pt x="2647685" y="1142221"/>
                    </a:lnTo>
                    <a:lnTo>
                      <a:pt x="2640371" y="1096362"/>
                    </a:lnTo>
                    <a:lnTo>
                      <a:pt x="2631508" y="1051037"/>
                    </a:lnTo>
                    <a:lnTo>
                      <a:pt x="2621125" y="1006276"/>
                    </a:lnTo>
                    <a:lnTo>
                      <a:pt x="2609250" y="962107"/>
                    </a:lnTo>
                    <a:lnTo>
                      <a:pt x="2595911" y="918557"/>
                    </a:lnTo>
                    <a:lnTo>
                      <a:pt x="2581137" y="875655"/>
                    </a:lnTo>
                    <a:lnTo>
                      <a:pt x="2564954" y="833429"/>
                    </a:lnTo>
                    <a:lnTo>
                      <a:pt x="2547393" y="791906"/>
                    </a:lnTo>
                    <a:lnTo>
                      <a:pt x="2528480" y="751116"/>
                    </a:lnTo>
                    <a:lnTo>
                      <a:pt x="2508243" y="711087"/>
                    </a:lnTo>
                    <a:lnTo>
                      <a:pt x="2486712" y="671846"/>
                    </a:lnTo>
                    <a:lnTo>
                      <a:pt x="2463914" y="633421"/>
                    </a:lnTo>
                    <a:lnTo>
                      <a:pt x="2439877" y="595841"/>
                    </a:lnTo>
                    <a:lnTo>
                      <a:pt x="2414630" y="559135"/>
                    </a:lnTo>
                    <a:lnTo>
                      <a:pt x="2388200" y="523329"/>
                    </a:lnTo>
                    <a:lnTo>
                      <a:pt x="2360615" y="488452"/>
                    </a:lnTo>
                    <a:lnTo>
                      <a:pt x="2331905" y="454533"/>
                    </a:lnTo>
                    <a:lnTo>
                      <a:pt x="2302096" y="421599"/>
                    </a:lnTo>
                    <a:lnTo>
                      <a:pt x="2271218" y="389679"/>
                    </a:lnTo>
                    <a:lnTo>
                      <a:pt x="2239298" y="358801"/>
                    </a:lnTo>
                    <a:lnTo>
                      <a:pt x="2206364" y="328992"/>
                    </a:lnTo>
                    <a:lnTo>
                      <a:pt x="2172445" y="300282"/>
                    </a:lnTo>
                    <a:lnTo>
                      <a:pt x="2137568" y="272697"/>
                    </a:lnTo>
                    <a:lnTo>
                      <a:pt x="2101762" y="246267"/>
                    </a:lnTo>
                    <a:lnTo>
                      <a:pt x="2065055" y="221020"/>
                    </a:lnTo>
                    <a:lnTo>
                      <a:pt x="2027476" y="196983"/>
                    </a:lnTo>
                    <a:lnTo>
                      <a:pt x="1989051" y="174185"/>
                    </a:lnTo>
                    <a:lnTo>
                      <a:pt x="1949810" y="152654"/>
                    </a:lnTo>
                    <a:lnTo>
                      <a:pt x="1909780" y="132417"/>
                    </a:lnTo>
                    <a:lnTo>
                      <a:pt x="1868990" y="113504"/>
                    </a:lnTo>
                    <a:lnTo>
                      <a:pt x="1827468" y="95943"/>
                    </a:lnTo>
                    <a:lnTo>
                      <a:pt x="1785242" y="79760"/>
                    </a:lnTo>
                    <a:lnTo>
                      <a:pt x="1742340" y="64986"/>
                    </a:lnTo>
                    <a:lnTo>
                      <a:pt x="1698790" y="51647"/>
                    </a:lnTo>
                    <a:lnTo>
                      <a:pt x="1654621" y="39772"/>
                    </a:lnTo>
                    <a:lnTo>
                      <a:pt x="1609860" y="29389"/>
                    </a:lnTo>
                    <a:lnTo>
                      <a:pt x="1564535" y="20526"/>
                    </a:lnTo>
                    <a:lnTo>
                      <a:pt x="1518676" y="13212"/>
                    </a:lnTo>
                    <a:lnTo>
                      <a:pt x="1472309" y="7473"/>
                    </a:lnTo>
                    <a:lnTo>
                      <a:pt x="1425464" y="3340"/>
                    </a:lnTo>
                    <a:lnTo>
                      <a:pt x="1378167" y="839"/>
                    </a:lnTo>
                    <a:lnTo>
                      <a:pt x="1330448" y="0"/>
                    </a:lnTo>
                  </a:path>
                </a:pathLst>
              </a:custGeom>
              <a:noFill/>
              <a:ln cap="flat" cmpd="sng" w="209525">
                <a:solidFill>
                  <a:srgbClr val="5C5C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pic>
          <p:nvPicPr>
            <p:cNvPr id="841" name="Google Shape;841;p74"/>
            <p:cNvPicPr preferRelativeResize="0"/>
            <p:nvPr/>
          </p:nvPicPr>
          <p:blipFill>
            <a:blip r:embed="rId3">
              <a:alphaModFix/>
            </a:blip>
            <a:stretch>
              <a:fillRect/>
            </a:stretch>
          </p:blipFill>
          <p:spPr>
            <a:xfrm>
              <a:off x="933675" y="1353627"/>
              <a:ext cx="1108523" cy="1108530"/>
            </a:xfrm>
            <a:prstGeom prst="rect">
              <a:avLst/>
            </a:prstGeom>
            <a:noFill/>
            <a:ln>
              <a:noFill/>
            </a:ln>
          </p:spPr>
        </p:pic>
      </p:grpSp>
      <p:grpSp>
        <p:nvGrpSpPr>
          <p:cNvPr id="842" name="Google Shape;842;p74"/>
          <p:cNvGrpSpPr/>
          <p:nvPr/>
        </p:nvGrpSpPr>
        <p:grpSpPr>
          <a:xfrm>
            <a:off x="2549162" y="694813"/>
            <a:ext cx="2383115" cy="1543508"/>
            <a:chOff x="3765321" y="1258285"/>
            <a:chExt cx="2720140" cy="1725940"/>
          </a:xfrm>
        </p:grpSpPr>
        <p:grpSp>
          <p:nvGrpSpPr>
            <p:cNvPr id="843" name="Google Shape;843;p74"/>
            <p:cNvGrpSpPr/>
            <p:nvPr/>
          </p:nvGrpSpPr>
          <p:grpSpPr>
            <a:xfrm>
              <a:off x="3765321" y="1258285"/>
              <a:ext cx="1330642" cy="1330643"/>
              <a:chOff x="7530642" y="2516570"/>
              <a:chExt cx="2661285" cy="2661285"/>
            </a:xfrm>
          </p:grpSpPr>
          <p:sp>
            <p:nvSpPr>
              <p:cNvPr id="844" name="Google Shape;844;p74"/>
              <p:cNvSpPr/>
              <p:nvPr/>
            </p:nvSpPr>
            <p:spPr>
              <a:xfrm>
                <a:off x="7530643" y="2516570"/>
                <a:ext cx="2661284" cy="2661285"/>
              </a:xfrm>
              <a:custGeom>
                <a:rect b="b" l="l" r="r" t="t"/>
                <a:pathLst>
                  <a:path extrusionOk="0" h="2661285" w="2661284">
                    <a:moveTo>
                      <a:pt x="1330452" y="2660905"/>
                    </a:moveTo>
                    <a:lnTo>
                      <a:pt x="1282733" y="2660066"/>
                    </a:lnTo>
                    <a:lnTo>
                      <a:pt x="1235436" y="2657565"/>
                    </a:lnTo>
                    <a:lnTo>
                      <a:pt x="1188591" y="2653432"/>
                    </a:lnTo>
                    <a:lnTo>
                      <a:pt x="1142224" y="2647693"/>
                    </a:lnTo>
                    <a:lnTo>
                      <a:pt x="1096364" y="2640379"/>
                    </a:lnTo>
                    <a:lnTo>
                      <a:pt x="1051040" y="2631516"/>
                    </a:lnTo>
                    <a:lnTo>
                      <a:pt x="1006279" y="2621133"/>
                    </a:lnTo>
                    <a:lnTo>
                      <a:pt x="962109" y="2609258"/>
                    </a:lnTo>
                    <a:lnTo>
                      <a:pt x="918559" y="2595919"/>
                    </a:lnTo>
                    <a:lnTo>
                      <a:pt x="875657" y="2581144"/>
                    </a:lnTo>
                    <a:lnTo>
                      <a:pt x="833431" y="2564962"/>
                    </a:lnTo>
                    <a:lnTo>
                      <a:pt x="791908" y="2547400"/>
                    </a:lnTo>
                    <a:lnTo>
                      <a:pt x="751118" y="2528487"/>
                    </a:lnTo>
                    <a:lnTo>
                      <a:pt x="711089" y="2508251"/>
                    </a:lnTo>
                    <a:lnTo>
                      <a:pt x="671847" y="2486720"/>
                    </a:lnTo>
                    <a:lnTo>
                      <a:pt x="633423" y="2463921"/>
                    </a:lnTo>
                    <a:lnTo>
                      <a:pt x="595843" y="2439885"/>
                    </a:lnTo>
                    <a:lnTo>
                      <a:pt x="559136" y="2414637"/>
                    </a:lnTo>
                    <a:lnTo>
                      <a:pt x="523330" y="2388207"/>
                    </a:lnTo>
                    <a:lnTo>
                      <a:pt x="488453" y="2360623"/>
                    </a:lnTo>
                    <a:lnTo>
                      <a:pt x="454534" y="2331912"/>
                    </a:lnTo>
                    <a:lnTo>
                      <a:pt x="421600" y="2302103"/>
                    </a:lnTo>
                    <a:lnTo>
                      <a:pt x="389680" y="2271225"/>
                    </a:lnTo>
                    <a:lnTo>
                      <a:pt x="358801" y="2239305"/>
                    </a:lnTo>
                    <a:lnTo>
                      <a:pt x="328993" y="2206371"/>
                    </a:lnTo>
                    <a:lnTo>
                      <a:pt x="300282" y="2172451"/>
                    </a:lnTo>
                    <a:lnTo>
                      <a:pt x="272698" y="2137575"/>
                    </a:lnTo>
                    <a:lnTo>
                      <a:pt x="246268" y="2101769"/>
                    </a:lnTo>
                    <a:lnTo>
                      <a:pt x="221020" y="2065062"/>
                    </a:lnTo>
                    <a:lnTo>
                      <a:pt x="196983" y="2027482"/>
                    </a:lnTo>
                    <a:lnTo>
                      <a:pt x="174185" y="1989057"/>
                    </a:lnTo>
                    <a:lnTo>
                      <a:pt x="152653" y="1949816"/>
                    </a:lnTo>
                    <a:lnTo>
                      <a:pt x="132417" y="1909786"/>
                    </a:lnTo>
                    <a:lnTo>
                      <a:pt x="113504" y="1868996"/>
                    </a:lnTo>
                    <a:lnTo>
                      <a:pt x="95942" y="1827474"/>
                    </a:lnTo>
                    <a:lnTo>
                      <a:pt x="79760" y="1785248"/>
                    </a:lnTo>
                    <a:lnTo>
                      <a:pt x="64985" y="1742345"/>
                    </a:lnTo>
                    <a:lnTo>
                      <a:pt x="51646" y="1698795"/>
                    </a:lnTo>
                    <a:lnTo>
                      <a:pt x="39771" y="1654626"/>
                    </a:lnTo>
                    <a:lnTo>
                      <a:pt x="29388" y="1609865"/>
                    </a:lnTo>
                    <a:lnTo>
                      <a:pt x="20525" y="1564540"/>
                    </a:lnTo>
                    <a:lnTo>
                      <a:pt x="13211" y="1518680"/>
                    </a:lnTo>
                    <a:lnTo>
                      <a:pt x="7473" y="1472314"/>
                    </a:lnTo>
                    <a:lnTo>
                      <a:pt x="3339" y="1425468"/>
                    </a:lnTo>
                    <a:lnTo>
                      <a:pt x="839" y="1378171"/>
                    </a:lnTo>
                    <a:lnTo>
                      <a:pt x="0" y="1330488"/>
                    </a:lnTo>
                    <a:lnTo>
                      <a:pt x="839" y="1282733"/>
                    </a:lnTo>
                    <a:lnTo>
                      <a:pt x="3339" y="1235437"/>
                    </a:lnTo>
                    <a:lnTo>
                      <a:pt x="7473" y="1188591"/>
                    </a:lnTo>
                    <a:lnTo>
                      <a:pt x="13211" y="1142224"/>
                    </a:lnTo>
                    <a:lnTo>
                      <a:pt x="20525" y="1096365"/>
                    </a:lnTo>
                    <a:lnTo>
                      <a:pt x="29388" y="1051040"/>
                    </a:lnTo>
                    <a:lnTo>
                      <a:pt x="39771" y="1006279"/>
                    </a:lnTo>
                    <a:lnTo>
                      <a:pt x="51646" y="962109"/>
                    </a:lnTo>
                    <a:lnTo>
                      <a:pt x="64985" y="918559"/>
                    </a:lnTo>
                    <a:lnTo>
                      <a:pt x="79760" y="875657"/>
                    </a:lnTo>
                    <a:lnTo>
                      <a:pt x="95942" y="833431"/>
                    </a:lnTo>
                    <a:lnTo>
                      <a:pt x="113504" y="791909"/>
                    </a:lnTo>
                    <a:lnTo>
                      <a:pt x="132417" y="751119"/>
                    </a:lnTo>
                    <a:lnTo>
                      <a:pt x="152653" y="711089"/>
                    </a:lnTo>
                    <a:lnTo>
                      <a:pt x="174185" y="671848"/>
                    </a:lnTo>
                    <a:lnTo>
                      <a:pt x="196983" y="633423"/>
                    </a:lnTo>
                    <a:lnTo>
                      <a:pt x="221020" y="595843"/>
                    </a:lnTo>
                    <a:lnTo>
                      <a:pt x="246268" y="559136"/>
                    </a:lnTo>
                    <a:lnTo>
                      <a:pt x="272698" y="523330"/>
                    </a:lnTo>
                    <a:lnTo>
                      <a:pt x="300282" y="488453"/>
                    </a:lnTo>
                    <a:lnTo>
                      <a:pt x="328993" y="454534"/>
                    </a:lnTo>
                    <a:lnTo>
                      <a:pt x="358801" y="421600"/>
                    </a:lnTo>
                    <a:lnTo>
                      <a:pt x="389680" y="389680"/>
                    </a:lnTo>
                    <a:lnTo>
                      <a:pt x="421600" y="358801"/>
                    </a:lnTo>
                    <a:lnTo>
                      <a:pt x="454534" y="328993"/>
                    </a:lnTo>
                    <a:lnTo>
                      <a:pt x="488453" y="300282"/>
                    </a:lnTo>
                    <a:lnTo>
                      <a:pt x="523330" y="272698"/>
                    </a:lnTo>
                    <a:lnTo>
                      <a:pt x="559136" y="246268"/>
                    </a:lnTo>
                    <a:lnTo>
                      <a:pt x="595843" y="221020"/>
                    </a:lnTo>
                    <a:lnTo>
                      <a:pt x="633423" y="196983"/>
                    </a:lnTo>
                    <a:lnTo>
                      <a:pt x="671847" y="174185"/>
                    </a:lnTo>
                    <a:lnTo>
                      <a:pt x="711089" y="152654"/>
                    </a:lnTo>
                    <a:lnTo>
                      <a:pt x="751118" y="132417"/>
                    </a:lnTo>
                    <a:lnTo>
                      <a:pt x="791908" y="113504"/>
                    </a:lnTo>
                    <a:lnTo>
                      <a:pt x="833431" y="95943"/>
                    </a:lnTo>
                    <a:lnTo>
                      <a:pt x="875657" y="79760"/>
                    </a:lnTo>
                    <a:lnTo>
                      <a:pt x="918559" y="64986"/>
                    </a:lnTo>
                    <a:lnTo>
                      <a:pt x="962109" y="51647"/>
                    </a:lnTo>
                    <a:lnTo>
                      <a:pt x="1006279" y="39772"/>
                    </a:lnTo>
                    <a:lnTo>
                      <a:pt x="1051040" y="29389"/>
                    </a:lnTo>
                    <a:lnTo>
                      <a:pt x="1096364" y="20526"/>
                    </a:lnTo>
                    <a:lnTo>
                      <a:pt x="1142224" y="13211"/>
                    </a:lnTo>
                    <a:lnTo>
                      <a:pt x="1188591" y="7473"/>
                    </a:lnTo>
                    <a:lnTo>
                      <a:pt x="1235436" y="3340"/>
                    </a:lnTo>
                    <a:lnTo>
                      <a:pt x="1282733" y="839"/>
                    </a:lnTo>
                    <a:lnTo>
                      <a:pt x="1330435" y="0"/>
                    </a:lnTo>
                    <a:lnTo>
                      <a:pt x="1378171" y="839"/>
                    </a:lnTo>
                    <a:lnTo>
                      <a:pt x="1425467" y="3340"/>
                    </a:lnTo>
                    <a:lnTo>
                      <a:pt x="1472313" y="7473"/>
                    </a:lnTo>
                    <a:lnTo>
                      <a:pt x="1518680" y="13211"/>
                    </a:lnTo>
                    <a:lnTo>
                      <a:pt x="1564540" y="20526"/>
                    </a:lnTo>
                    <a:lnTo>
                      <a:pt x="1609864" y="29389"/>
                    </a:lnTo>
                    <a:lnTo>
                      <a:pt x="1654625" y="39772"/>
                    </a:lnTo>
                    <a:lnTo>
                      <a:pt x="1698795" y="51647"/>
                    </a:lnTo>
                    <a:lnTo>
                      <a:pt x="1742345" y="64986"/>
                    </a:lnTo>
                    <a:lnTo>
                      <a:pt x="1785247" y="79760"/>
                    </a:lnTo>
                    <a:lnTo>
                      <a:pt x="1827474" y="95943"/>
                    </a:lnTo>
                    <a:lnTo>
                      <a:pt x="1868996" y="113504"/>
                    </a:lnTo>
                    <a:lnTo>
                      <a:pt x="1909786" y="132417"/>
                    </a:lnTo>
                    <a:lnTo>
                      <a:pt x="1949816" y="152654"/>
                    </a:lnTo>
                    <a:lnTo>
                      <a:pt x="1989057" y="174185"/>
                    </a:lnTo>
                    <a:lnTo>
                      <a:pt x="2027482" y="196983"/>
                    </a:lnTo>
                    <a:lnTo>
                      <a:pt x="2065062" y="221020"/>
                    </a:lnTo>
                    <a:lnTo>
                      <a:pt x="2101769" y="246268"/>
                    </a:lnTo>
                    <a:lnTo>
                      <a:pt x="2137574" y="272698"/>
                    </a:lnTo>
                    <a:lnTo>
                      <a:pt x="2172451" y="300282"/>
                    </a:lnTo>
                    <a:lnTo>
                      <a:pt x="2206371" y="328993"/>
                    </a:lnTo>
                    <a:lnTo>
                      <a:pt x="2239304" y="358801"/>
                    </a:lnTo>
                    <a:lnTo>
                      <a:pt x="2271225" y="389680"/>
                    </a:lnTo>
                    <a:lnTo>
                      <a:pt x="2302103" y="421600"/>
                    </a:lnTo>
                    <a:lnTo>
                      <a:pt x="2331912" y="454534"/>
                    </a:lnTo>
                    <a:lnTo>
                      <a:pt x="2360622" y="488453"/>
                    </a:lnTo>
                    <a:lnTo>
                      <a:pt x="2388207" y="523330"/>
                    </a:lnTo>
                    <a:lnTo>
                      <a:pt x="2414637" y="559136"/>
                    </a:lnTo>
                    <a:lnTo>
                      <a:pt x="2439884" y="595843"/>
                    </a:lnTo>
                    <a:lnTo>
                      <a:pt x="2463921" y="633423"/>
                    </a:lnTo>
                    <a:lnTo>
                      <a:pt x="2486720" y="671848"/>
                    </a:lnTo>
                    <a:lnTo>
                      <a:pt x="2508251" y="711089"/>
                    </a:lnTo>
                    <a:lnTo>
                      <a:pt x="2528487" y="751119"/>
                    </a:lnTo>
                    <a:lnTo>
                      <a:pt x="2547400" y="791909"/>
                    </a:lnTo>
                    <a:lnTo>
                      <a:pt x="2564962" y="833431"/>
                    </a:lnTo>
                    <a:lnTo>
                      <a:pt x="2581144" y="875657"/>
                    </a:lnTo>
                    <a:lnTo>
                      <a:pt x="2595919" y="918559"/>
                    </a:lnTo>
                    <a:lnTo>
                      <a:pt x="2609258" y="962109"/>
                    </a:lnTo>
                    <a:lnTo>
                      <a:pt x="2621133" y="1006279"/>
                    </a:lnTo>
                    <a:lnTo>
                      <a:pt x="2631516" y="1051040"/>
                    </a:lnTo>
                    <a:lnTo>
                      <a:pt x="2640379" y="1096365"/>
                    </a:lnTo>
                    <a:lnTo>
                      <a:pt x="2647693" y="1142224"/>
                    </a:lnTo>
                    <a:lnTo>
                      <a:pt x="2653431" y="1188591"/>
                    </a:lnTo>
                    <a:lnTo>
                      <a:pt x="2657565" y="1235437"/>
                    </a:lnTo>
                    <a:lnTo>
                      <a:pt x="2660066" y="1282733"/>
                    </a:lnTo>
                    <a:lnTo>
                      <a:pt x="2660905" y="1330416"/>
                    </a:lnTo>
                    <a:lnTo>
                      <a:pt x="2660066" y="1378171"/>
                    </a:lnTo>
                    <a:lnTo>
                      <a:pt x="2657565" y="1425468"/>
                    </a:lnTo>
                    <a:lnTo>
                      <a:pt x="2653431" y="1472314"/>
                    </a:lnTo>
                    <a:lnTo>
                      <a:pt x="2647693" y="1518680"/>
                    </a:lnTo>
                    <a:lnTo>
                      <a:pt x="2640379" y="1564540"/>
                    </a:lnTo>
                    <a:lnTo>
                      <a:pt x="2631516" y="1609865"/>
                    </a:lnTo>
                    <a:lnTo>
                      <a:pt x="2621133" y="1654626"/>
                    </a:lnTo>
                    <a:lnTo>
                      <a:pt x="2609258" y="1698795"/>
                    </a:lnTo>
                    <a:lnTo>
                      <a:pt x="2595919" y="1742345"/>
                    </a:lnTo>
                    <a:lnTo>
                      <a:pt x="2581144" y="1785248"/>
                    </a:lnTo>
                    <a:lnTo>
                      <a:pt x="2564962" y="1827474"/>
                    </a:lnTo>
                    <a:lnTo>
                      <a:pt x="2547400" y="1868996"/>
                    </a:lnTo>
                    <a:lnTo>
                      <a:pt x="2528487" y="1909786"/>
                    </a:lnTo>
                    <a:lnTo>
                      <a:pt x="2508251" y="1949816"/>
                    </a:lnTo>
                    <a:lnTo>
                      <a:pt x="2486720" y="1989057"/>
                    </a:lnTo>
                    <a:lnTo>
                      <a:pt x="2463921" y="2027482"/>
                    </a:lnTo>
                    <a:lnTo>
                      <a:pt x="2439884" y="2065062"/>
                    </a:lnTo>
                    <a:lnTo>
                      <a:pt x="2414637" y="2101769"/>
                    </a:lnTo>
                    <a:lnTo>
                      <a:pt x="2388207" y="2137575"/>
                    </a:lnTo>
                    <a:lnTo>
                      <a:pt x="2360622" y="2172451"/>
                    </a:lnTo>
                    <a:lnTo>
                      <a:pt x="2331912" y="2206371"/>
                    </a:lnTo>
                    <a:lnTo>
                      <a:pt x="2302103" y="2239305"/>
                    </a:lnTo>
                    <a:lnTo>
                      <a:pt x="2271225" y="2271225"/>
                    </a:lnTo>
                    <a:lnTo>
                      <a:pt x="2239304" y="2302103"/>
                    </a:lnTo>
                    <a:lnTo>
                      <a:pt x="2206371" y="2331912"/>
                    </a:lnTo>
                    <a:lnTo>
                      <a:pt x="2172451" y="2360623"/>
                    </a:lnTo>
                    <a:lnTo>
                      <a:pt x="2137574" y="2388207"/>
                    </a:lnTo>
                    <a:lnTo>
                      <a:pt x="2101769" y="2414637"/>
                    </a:lnTo>
                    <a:lnTo>
                      <a:pt x="2065062" y="2439885"/>
                    </a:lnTo>
                    <a:lnTo>
                      <a:pt x="2027482" y="2463921"/>
                    </a:lnTo>
                    <a:lnTo>
                      <a:pt x="1989057" y="2486720"/>
                    </a:lnTo>
                    <a:lnTo>
                      <a:pt x="1949816" y="2508251"/>
                    </a:lnTo>
                    <a:lnTo>
                      <a:pt x="1909786" y="2528487"/>
                    </a:lnTo>
                    <a:lnTo>
                      <a:pt x="1868996" y="2547400"/>
                    </a:lnTo>
                    <a:lnTo>
                      <a:pt x="1827474" y="2564962"/>
                    </a:lnTo>
                    <a:lnTo>
                      <a:pt x="1785247" y="2581144"/>
                    </a:lnTo>
                    <a:lnTo>
                      <a:pt x="1742345" y="2595919"/>
                    </a:lnTo>
                    <a:lnTo>
                      <a:pt x="1698795" y="2609258"/>
                    </a:lnTo>
                    <a:lnTo>
                      <a:pt x="1654625" y="2621133"/>
                    </a:lnTo>
                    <a:lnTo>
                      <a:pt x="1609864" y="2631516"/>
                    </a:lnTo>
                    <a:lnTo>
                      <a:pt x="1564540" y="2640379"/>
                    </a:lnTo>
                    <a:lnTo>
                      <a:pt x="1518680" y="2647693"/>
                    </a:lnTo>
                    <a:lnTo>
                      <a:pt x="1472313" y="2653432"/>
                    </a:lnTo>
                    <a:lnTo>
                      <a:pt x="1425467" y="2657565"/>
                    </a:lnTo>
                    <a:lnTo>
                      <a:pt x="1378171" y="2660066"/>
                    </a:lnTo>
                    <a:lnTo>
                      <a:pt x="1330452" y="2660905"/>
                    </a:lnTo>
                    <a:close/>
                  </a:path>
                </a:pathLst>
              </a:custGeom>
              <a:solidFill>
                <a:srgbClr val="326D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5" name="Google Shape;845;p74"/>
              <p:cNvSpPr/>
              <p:nvPr/>
            </p:nvSpPr>
            <p:spPr>
              <a:xfrm>
                <a:off x="8813373" y="2516570"/>
                <a:ext cx="48259" cy="1269"/>
              </a:xfrm>
              <a:custGeom>
                <a:rect b="b" l="l" r="r" t="t"/>
                <a:pathLst>
                  <a:path extrusionOk="0" h="1269" w="48259">
                    <a:moveTo>
                      <a:pt x="-104774" y="419"/>
                    </a:moveTo>
                    <a:lnTo>
                      <a:pt x="152492" y="419"/>
                    </a:lnTo>
                  </a:path>
                </a:pathLst>
              </a:custGeom>
              <a:noFill/>
              <a:ln cap="flat" cmpd="sng" w="210375">
                <a:solidFill>
                  <a:srgbClr val="5C5C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6" name="Google Shape;846;p74"/>
              <p:cNvSpPr/>
              <p:nvPr/>
            </p:nvSpPr>
            <p:spPr>
              <a:xfrm>
                <a:off x="7530642" y="2516570"/>
                <a:ext cx="2657475" cy="2657475"/>
              </a:xfrm>
              <a:custGeom>
                <a:rect b="b" l="l" r="r" t="t"/>
                <a:pathLst>
                  <a:path extrusionOk="0" h="2657475" w="2657475">
                    <a:moveTo>
                      <a:pt x="839" y="1282730"/>
                    </a:moveTo>
                    <a:lnTo>
                      <a:pt x="0" y="1330448"/>
                    </a:lnTo>
                    <a:lnTo>
                      <a:pt x="839" y="1378167"/>
                    </a:lnTo>
                    <a:lnTo>
                      <a:pt x="3340" y="1425464"/>
                    </a:lnTo>
                    <a:lnTo>
                      <a:pt x="7473" y="1472309"/>
                    </a:lnTo>
                    <a:lnTo>
                      <a:pt x="13212" y="1518676"/>
                    </a:lnTo>
                    <a:lnTo>
                      <a:pt x="20526" y="1564535"/>
                    </a:lnTo>
                    <a:lnTo>
                      <a:pt x="29389" y="1609860"/>
                    </a:lnTo>
                    <a:lnTo>
                      <a:pt x="39772" y="1654621"/>
                    </a:lnTo>
                    <a:lnTo>
                      <a:pt x="51647" y="1698790"/>
                    </a:lnTo>
                    <a:lnTo>
                      <a:pt x="64986" y="1742340"/>
                    </a:lnTo>
                    <a:lnTo>
                      <a:pt x="79760" y="1785242"/>
                    </a:lnTo>
                    <a:lnTo>
                      <a:pt x="95943" y="1827468"/>
                    </a:lnTo>
                    <a:lnTo>
                      <a:pt x="113504" y="1868990"/>
                    </a:lnTo>
                    <a:lnTo>
                      <a:pt x="132417" y="1909780"/>
                    </a:lnTo>
                    <a:lnTo>
                      <a:pt x="152654" y="1949810"/>
                    </a:lnTo>
                    <a:lnTo>
                      <a:pt x="174185" y="1989051"/>
                    </a:lnTo>
                    <a:lnTo>
                      <a:pt x="196983" y="2027476"/>
                    </a:lnTo>
                    <a:lnTo>
                      <a:pt x="221020" y="2065055"/>
                    </a:lnTo>
                    <a:lnTo>
                      <a:pt x="246267" y="2101762"/>
                    </a:lnTo>
                    <a:lnTo>
                      <a:pt x="272697" y="2137568"/>
                    </a:lnTo>
                    <a:lnTo>
                      <a:pt x="300282" y="2172445"/>
                    </a:lnTo>
                    <a:lnTo>
                      <a:pt x="328992" y="2206364"/>
                    </a:lnTo>
                    <a:lnTo>
                      <a:pt x="358801" y="2239298"/>
                    </a:lnTo>
                    <a:lnTo>
                      <a:pt x="389679" y="2271218"/>
                    </a:lnTo>
                    <a:lnTo>
                      <a:pt x="421599" y="2302096"/>
                    </a:lnTo>
                    <a:lnTo>
                      <a:pt x="454533" y="2331905"/>
                    </a:lnTo>
                    <a:lnTo>
                      <a:pt x="488452" y="2360615"/>
                    </a:lnTo>
                    <a:lnTo>
                      <a:pt x="523329" y="2388200"/>
                    </a:lnTo>
                    <a:lnTo>
                      <a:pt x="559135" y="2414630"/>
                    </a:lnTo>
                    <a:lnTo>
                      <a:pt x="595841" y="2439877"/>
                    </a:lnTo>
                    <a:lnTo>
                      <a:pt x="633421" y="2463914"/>
                    </a:lnTo>
                    <a:lnTo>
                      <a:pt x="671846" y="2486712"/>
                    </a:lnTo>
                    <a:lnTo>
                      <a:pt x="711087" y="2508243"/>
                    </a:lnTo>
                    <a:lnTo>
                      <a:pt x="751116" y="2528480"/>
                    </a:lnTo>
                    <a:lnTo>
                      <a:pt x="791906" y="2547393"/>
                    </a:lnTo>
                    <a:lnTo>
                      <a:pt x="833429" y="2564954"/>
                    </a:lnTo>
                    <a:lnTo>
                      <a:pt x="875655" y="2581137"/>
                    </a:lnTo>
                    <a:lnTo>
                      <a:pt x="918557" y="2595911"/>
                    </a:lnTo>
                    <a:lnTo>
                      <a:pt x="962107" y="2609250"/>
                    </a:lnTo>
                    <a:lnTo>
                      <a:pt x="1006276" y="2621125"/>
                    </a:lnTo>
                    <a:lnTo>
                      <a:pt x="1051037" y="2631508"/>
                    </a:lnTo>
                    <a:lnTo>
                      <a:pt x="1096362" y="2640371"/>
                    </a:lnTo>
                    <a:lnTo>
                      <a:pt x="1142221" y="2647685"/>
                    </a:lnTo>
                    <a:lnTo>
                      <a:pt x="1188588" y="2653423"/>
                    </a:lnTo>
                    <a:lnTo>
                      <a:pt x="1234496" y="2657474"/>
                    </a:lnTo>
                  </a:path>
                  <a:path extrusionOk="0" h="2657475" w="2657475">
                    <a:moveTo>
                      <a:pt x="1426401" y="2657474"/>
                    </a:moveTo>
                    <a:lnTo>
                      <a:pt x="1472309" y="2653423"/>
                    </a:lnTo>
                    <a:lnTo>
                      <a:pt x="1518676" y="2647685"/>
                    </a:lnTo>
                    <a:lnTo>
                      <a:pt x="1564535" y="2640371"/>
                    </a:lnTo>
                    <a:lnTo>
                      <a:pt x="1609860" y="2631508"/>
                    </a:lnTo>
                    <a:lnTo>
                      <a:pt x="1654621" y="2621125"/>
                    </a:lnTo>
                    <a:lnTo>
                      <a:pt x="1698790" y="2609250"/>
                    </a:lnTo>
                    <a:lnTo>
                      <a:pt x="1742340" y="2595911"/>
                    </a:lnTo>
                    <a:lnTo>
                      <a:pt x="1785242" y="2581137"/>
                    </a:lnTo>
                    <a:lnTo>
                      <a:pt x="1827468" y="2564954"/>
                    </a:lnTo>
                    <a:lnTo>
                      <a:pt x="1868990" y="2547393"/>
                    </a:lnTo>
                    <a:lnTo>
                      <a:pt x="1909780" y="2528480"/>
                    </a:lnTo>
                    <a:lnTo>
                      <a:pt x="1949810" y="2508243"/>
                    </a:lnTo>
                    <a:lnTo>
                      <a:pt x="1989051" y="2486712"/>
                    </a:lnTo>
                    <a:lnTo>
                      <a:pt x="2027476" y="2463914"/>
                    </a:lnTo>
                    <a:lnTo>
                      <a:pt x="2065055" y="2439877"/>
                    </a:lnTo>
                    <a:lnTo>
                      <a:pt x="2101762" y="2414630"/>
                    </a:lnTo>
                    <a:lnTo>
                      <a:pt x="2137568" y="2388200"/>
                    </a:lnTo>
                    <a:lnTo>
                      <a:pt x="2172445" y="2360615"/>
                    </a:lnTo>
                    <a:lnTo>
                      <a:pt x="2206364" y="2331905"/>
                    </a:lnTo>
                    <a:lnTo>
                      <a:pt x="2239298" y="2302096"/>
                    </a:lnTo>
                    <a:lnTo>
                      <a:pt x="2271218" y="2271218"/>
                    </a:lnTo>
                    <a:lnTo>
                      <a:pt x="2302096" y="2239298"/>
                    </a:lnTo>
                    <a:lnTo>
                      <a:pt x="2331905" y="2206364"/>
                    </a:lnTo>
                    <a:lnTo>
                      <a:pt x="2360615" y="2172445"/>
                    </a:lnTo>
                    <a:lnTo>
                      <a:pt x="2388200" y="2137568"/>
                    </a:lnTo>
                    <a:lnTo>
                      <a:pt x="2414630" y="2101762"/>
                    </a:lnTo>
                    <a:lnTo>
                      <a:pt x="2439877" y="2065055"/>
                    </a:lnTo>
                    <a:lnTo>
                      <a:pt x="2463914" y="2027476"/>
                    </a:lnTo>
                    <a:lnTo>
                      <a:pt x="2486712" y="1989051"/>
                    </a:lnTo>
                    <a:lnTo>
                      <a:pt x="2508243" y="1949810"/>
                    </a:lnTo>
                    <a:lnTo>
                      <a:pt x="2528480" y="1909780"/>
                    </a:lnTo>
                    <a:lnTo>
                      <a:pt x="2547393" y="1868990"/>
                    </a:lnTo>
                    <a:lnTo>
                      <a:pt x="2564954" y="1827468"/>
                    </a:lnTo>
                    <a:lnTo>
                      <a:pt x="2581137" y="1785242"/>
                    </a:lnTo>
                    <a:lnTo>
                      <a:pt x="2595911" y="1742340"/>
                    </a:lnTo>
                    <a:lnTo>
                      <a:pt x="2609250" y="1698790"/>
                    </a:lnTo>
                    <a:lnTo>
                      <a:pt x="2621125" y="1654621"/>
                    </a:lnTo>
                    <a:lnTo>
                      <a:pt x="2631508" y="1609860"/>
                    </a:lnTo>
                    <a:lnTo>
                      <a:pt x="2640371" y="1564535"/>
                    </a:lnTo>
                    <a:lnTo>
                      <a:pt x="2647685" y="1518676"/>
                    </a:lnTo>
                    <a:lnTo>
                      <a:pt x="2653423" y="1472309"/>
                    </a:lnTo>
                    <a:lnTo>
                      <a:pt x="2657474" y="1426401"/>
                    </a:lnTo>
                  </a:path>
                  <a:path extrusionOk="0" h="2657475" w="2657475">
                    <a:moveTo>
                      <a:pt x="2657474" y="1234495"/>
                    </a:moveTo>
                    <a:lnTo>
                      <a:pt x="2653423" y="1188588"/>
                    </a:lnTo>
                    <a:lnTo>
                      <a:pt x="2647685" y="1142221"/>
                    </a:lnTo>
                    <a:lnTo>
                      <a:pt x="2640371" y="1096362"/>
                    </a:lnTo>
                    <a:lnTo>
                      <a:pt x="2631508" y="1051037"/>
                    </a:lnTo>
                    <a:lnTo>
                      <a:pt x="2621125" y="1006276"/>
                    </a:lnTo>
                    <a:lnTo>
                      <a:pt x="2609250" y="962107"/>
                    </a:lnTo>
                    <a:lnTo>
                      <a:pt x="2595911" y="918557"/>
                    </a:lnTo>
                    <a:lnTo>
                      <a:pt x="2581137" y="875655"/>
                    </a:lnTo>
                    <a:lnTo>
                      <a:pt x="2564954" y="833429"/>
                    </a:lnTo>
                    <a:lnTo>
                      <a:pt x="2547393" y="791906"/>
                    </a:lnTo>
                    <a:lnTo>
                      <a:pt x="2528480" y="751116"/>
                    </a:lnTo>
                    <a:lnTo>
                      <a:pt x="2508243" y="711087"/>
                    </a:lnTo>
                    <a:lnTo>
                      <a:pt x="2486712" y="671846"/>
                    </a:lnTo>
                    <a:lnTo>
                      <a:pt x="2463914" y="633421"/>
                    </a:lnTo>
                    <a:lnTo>
                      <a:pt x="2439877" y="595841"/>
                    </a:lnTo>
                    <a:lnTo>
                      <a:pt x="2414630" y="559135"/>
                    </a:lnTo>
                    <a:lnTo>
                      <a:pt x="2388200" y="523329"/>
                    </a:lnTo>
                    <a:lnTo>
                      <a:pt x="2360615" y="488452"/>
                    </a:lnTo>
                    <a:lnTo>
                      <a:pt x="2331905" y="454533"/>
                    </a:lnTo>
                    <a:lnTo>
                      <a:pt x="2302096" y="421599"/>
                    </a:lnTo>
                    <a:lnTo>
                      <a:pt x="2271218" y="389679"/>
                    </a:lnTo>
                    <a:lnTo>
                      <a:pt x="2239298" y="358801"/>
                    </a:lnTo>
                    <a:lnTo>
                      <a:pt x="2206364" y="328992"/>
                    </a:lnTo>
                    <a:lnTo>
                      <a:pt x="2172445" y="300282"/>
                    </a:lnTo>
                    <a:lnTo>
                      <a:pt x="2137568" y="272697"/>
                    </a:lnTo>
                    <a:lnTo>
                      <a:pt x="2101762" y="246267"/>
                    </a:lnTo>
                    <a:lnTo>
                      <a:pt x="2065055" y="221020"/>
                    </a:lnTo>
                    <a:lnTo>
                      <a:pt x="2027476" y="196983"/>
                    </a:lnTo>
                    <a:lnTo>
                      <a:pt x="1989051" y="174185"/>
                    </a:lnTo>
                    <a:lnTo>
                      <a:pt x="1949810" y="152654"/>
                    </a:lnTo>
                    <a:lnTo>
                      <a:pt x="1909780" y="132417"/>
                    </a:lnTo>
                    <a:lnTo>
                      <a:pt x="1868990" y="113504"/>
                    </a:lnTo>
                    <a:lnTo>
                      <a:pt x="1827468" y="95943"/>
                    </a:lnTo>
                    <a:lnTo>
                      <a:pt x="1785242" y="79760"/>
                    </a:lnTo>
                    <a:lnTo>
                      <a:pt x="1742340" y="64986"/>
                    </a:lnTo>
                    <a:lnTo>
                      <a:pt x="1698790" y="51647"/>
                    </a:lnTo>
                    <a:lnTo>
                      <a:pt x="1654621" y="39772"/>
                    </a:lnTo>
                    <a:lnTo>
                      <a:pt x="1609860" y="29389"/>
                    </a:lnTo>
                    <a:lnTo>
                      <a:pt x="1564535" y="20526"/>
                    </a:lnTo>
                    <a:lnTo>
                      <a:pt x="1518676" y="13212"/>
                    </a:lnTo>
                    <a:lnTo>
                      <a:pt x="1472309" y="7473"/>
                    </a:lnTo>
                    <a:lnTo>
                      <a:pt x="1425464" y="3340"/>
                    </a:lnTo>
                    <a:lnTo>
                      <a:pt x="1378167" y="839"/>
                    </a:lnTo>
                    <a:lnTo>
                      <a:pt x="1330448" y="0"/>
                    </a:lnTo>
                  </a:path>
                </a:pathLst>
              </a:custGeom>
              <a:noFill/>
              <a:ln cap="flat" cmpd="sng" w="209525">
                <a:solidFill>
                  <a:srgbClr val="5C5C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847" name="Google Shape;847;p74"/>
            <p:cNvSpPr txBox="1"/>
            <p:nvPr/>
          </p:nvSpPr>
          <p:spPr>
            <a:xfrm>
              <a:off x="4009861" y="2767925"/>
              <a:ext cx="2475600" cy="216300"/>
            </a:xfrm>
            <a:prstGeom prst="rect">
              <a:avLst/>
            </a:prstGeom>
            <a:noFill/>
            <a:ln>
              <a:noFill/>
            </a:ln>
          </p:spPr>
          <p:txBody>
            <a:bodyPr anchorCtr="0" anchor="t" bIns="0" lIns="0" spcFirstLastPara="1" rIns="0" wrap="square" tIns="8575">
              <a:spAutoFit/>
            </a:bodyPr>
            <a:lstStyle/>
            <a:p>
              <a:pPr indent="0" lvl="0" marL="0" marR="0" rtl="0" algn="l">
                <a:lnSpc>
                  <a:spcPct val="100000"/>
                </a:lnSpc>
                <a:spcBef>
                  <a:spcPts val="0"/>
                </a:spcBef>
                <a:spcAft>
                  <a:spcPts val="0"/>
                </a:spcAft>
                <a:buNone/>
              </a:pPr>
              <a:r>
                <a:rPr b="1" lang="en-GB" sz="1200">
                  <a:solidFill>
                    <a:schemeClr val="dk1"/>
                  </a:solidFill>
                  <a:latin typeface="Trebuchet MS"/>
                  <a:ea typeface="Trebuchet MS"/>
                  <a:cs typeface="Trebuchet MS"/>
                  <a:sym typeface="Trebuchet MS"/>
                </a:rPr>
                <a:t>Hazem Ahmed</a:t>
              </a:r>
              <a:endParaRPr sz="1200">
                <a:solidFill>
                  <a:schemeClr val="dk1"/>
                </a:solidFill>
                <a:latin typeface="Trebuchet MS"/>
                <a:ea typeface="Trebuchet MS"/>
                <a:cs typeface="Trebuchet MS"/>
                <a:sym typeface="Trebuchet MS"/>
              </a:endParaRPr>
            </a:p>
          </p:txBody>
        </p:sp>
        <p:pic>
          <p:nvPicPr>
            <p:cNvPr id="848" name="Google Shape;848;p74"/>
            <p:cNvPicPr preferRelativeResize="0"/>
            <p:nvPr/>
          </p:nvPicPr>
          <p:blipFill>
            <a:blip r:embed="rId4">
              <a:alphaModFix/>
            </a:blip>
            <a:stretch>
              <a:fillRect/>
            </a:stretch>
          </p:blipFill>
          <p:spPr>
            <a:xfrm>
              <a:off x="3859600" y="1336826"/>
              <a:ext cx="1142098" cy="1142098"/>
            </a:xfrm>
            <a:prstGeom prst="rect">
              <a:avLst/>
            </a:prstGeom>
            <a:noFill/>
            <a:ln>
              <a:noFill/>
            </a:ln>
          </p:spPr>
        </p:pic>
      </p:grpSp>
      <p:grpSp>
        <p:nvGrpSpPr>
          <p:cNvPr id="849" name="Google Shape;849;p74"/>
          <p:cNvGrpSpPr/>
          <p:nvPr/>
        </p:nvGrpSpPr>
        <p:grpSpPr>
          <a:xfrm>
            <a:off x="4808534" y="685822"/>
            <a:ext cx="1470176" cy="1561507"/>
            <a:chOff x="6665995" y="1258285"/>
            <a:chExt cx="1617000" cy="1722947"/>
          </a:xfrm>
        </p:grpSpPr>
        <p:grpSp>
          <p:nvGrpSpPr>
            <p:cNvPr id="850" name="Google Shape;850;p74"/>
            <p:cNvGrpSpPr/>
            <p:nvPr/>
          </p:nvGrpSpPr>
          <p:grpSpPr>
            <a:xfrm>
              <a:off x="6819111" y="1258285"/>
              <a:ext cx="1330642" cy="1330643"/>
              <a:chOff x="13638221" y="2516570"/>
              <a:chExt cx="2661284" cy="2661285"/>
            </a:xfrm>
          </p:grpSpPr>
          <p:sp>
            <p:nvSpPr>
              <p:cNvPr id="851" name="Google Shape;851;p74"/>
              <p:cNvSpPr/>
              <p:nvPr/>
            </p:nvSpPr>
            <p:spPr>
              <a:xfrm>
                <a:off x="13638221" y="2516570"/>
                <a:ext cx="2661284" cy="2661285"/>
              </a:xfrm>
              <a:custGeom>
                <a:rect b="b" l="l" r="r" t="t"/>
                <a:pathLst>
                  <a:path extrusionOk="0" h="2661285" w="2661284">
                    <a:moveTo>
                      <a:pt x="1330453" y="2660905"/>
                    </a:moveTo>
                    <a:lnTo>
                      <a:pt x="1282734" y="2660066"/>
                    </a:lnTo>
                    <a:lnTo>
                      <a:pt x="1235437" y="2657565"/>
                    </a:lnTo>
                    <a:lnTo>
                      <a:pt x="1188592" y="2653432"/>
                    </a:lnTo>
                    <a:lnTo>
                      <a:pt x="1142225" y="2647693"/>
                    </a:lnTo>
                    <a:lnTo>
                      <a:pt x="1096365" y="2640379"/>
                    </a:lnTo>
                    <a:lnTo>
                      <a:pt x="1051041" y="2631516"/>
                    </a:lnTo>
                    <a:lnTo>
                      <a:pt x="1006280" y="2621133"/>
                    </a:lnTo>
                    <a:lnTo>
                      <a:pt x="962110" y="2609258"/>
                    </a:lnTo>
                    <a:lnTo>
                      <a:pt x="918560" y="2595919"/>
                    </a:lnTo>
                    <a:lnTo>
                      <a:pt x="875658" y="2581144"/>
                    </a:lnTo>
                    <a:lnTo>
                      <a:pt x="833431" y="2564962"/>
                    </a:lnTo>
                    <a:lnTo>
                      <a:pt x="791909" y="2547400"/>
                    </a:lnTo>
                    <a:lnTo>
                      <a:pt x="751119" y="2528487"/>
                    </a:lnTo>
                    <a:lnTo>
                      <a:pt x="711089" y="2508251"/>
                    </a:lnTo>
                    <a:lnTo>
                      <a:pt x="671848" y="2486720"/>
                    </a:lnTo>
                    <a:lnTo>
                      <a:pt x="633423" y="2463921"/>
                    </a:lnTo>
                    <a:lnTo>
                      <a:pt x="595843" y="2439885"/>
                    </a:lnTo>
                    <a:lnTo>
                      <a:pt x="559136" y="2414637"/>
                    </a:lnTo>
                    <a:lnTo>
                      <a:pt x="523330" y="2388207"/>
                    </a:lnTo>
                    <a:lnTo>
                      <a:pt x="488454" y="2360623"/>
                    </a:lnTo>
                    <a:lnTo>
                      <a:pt x="454534" y="2331912"/>
                    </a:lnTo>
                    <a:lnTo>
                      <a:pt x="421600" y="2302103"/>
                    </a:lnTo>
                    <a:lnTo>
                      <a:pt x="389680" y="2271225"/>
                    </a:lnTo>
                    <a:lnTo>
                      <a:pt x="358802" y="2239305"/>
                    </a:lnTo>
                    <a:lnTo>
                      <a:pt x="328993" y="2206371"/>
                    </a:lnTo>
                    <a:lnTo>
                      <a:pt x="300282" y="2172451"/>
                    </a:lnTo>
                    <a:lnTo>
                      <a:pt x="272698" y="2137575"/>
                    </a:lnTo>
                    <a:lnTo>
                      <a:pt x="246268" y="2101769"/>
                    </a:lnTo>
                    <a:lnTo>
                      <a:pt x="221020" y="2065062"/>
                    </a:lnTo>
                    <a:lnTo>
                      <a:pt x="196983" y="2027482"/>
                    </a:lnTo>
                    <a:lnTo>
                      <a:pt x="174185" y="1989057"/>
                    </a:lnTo>
                    <a:lnTo>
                      <a:pt x="152654" y="1949816"/>
                    </a:lnTo>
                    <a:lnTo>
                      <a:pt x="132418" y="1909786"/>
                    </a:lnTo>
                    <a:lnTo>
                      <a:pt x="113505" y="1868996"/>
                    </a:lnTo>
                    <a:lnTo>
                      <a:pt x="95943" y="1827474"/>
                    </a:lnTo>
                    <a:lnTo>
                      <a:pt x="79761" y="1785248"/>
                    </a:lnTo>
                    <a:lnTo>
                      <a:pt x="64986" y="1742345"/>
                    </a:lnTo>
                    <a:lnTo>
                      <a:pt x="51647" y="1698795"/>
                    </a:lnTo>
                    <a:lnTo>
                      <a:pt x="39772" y="1654626"/>
                    </a:lnTo>
                    <a:lnTo>
                      <a:pt x="29389" y="1609865"/>
                    </a:lnTo>
                    <a:lnTo>
                      <a:pt x="20526" y="1564540"/>
                    </a:lnTo>
                    <a:lnTo>
                      <a:pt x="13212" y="1518680"/>
                    </a:lnTo>
                    <a:lnTo>
                      <a:pt x="7473" y="1472314"/>
                    </a:lnTo>
                    <a:lnTo>
                      <a:pt x="3340" y="1425468"/>
                    </a:lnTo>
                    <a:lnTo>
                      <a:pt x="839" y="1378171"/>
                    </a:lnTo>
                    <a:lnTo>
                      <a:pt x="0" y="1330451"/>
                    </a:lnTo>
                    <a:lnTo>
                      <a:pt x="839" y="1282733"/>
                    </a:lnTo>
                    <a:lnTo>
                      <a:pt x="3340" y="1235437"/>
                    </a:lnTo>
                    <a:lnTo>
                      <a:pt x="7473" y="1188591"/>
                    </a:lnTo>
                    <a:lnTo>
                      <a:pt x="13212" y="1142224"/>
                    </a:lnTo>
                    <a:lnTo>
                      <a:pt x="20526" y="1096365"/>
                    </a:lnTo>
                    <a:lnTo>
                      <a:pt x="29389" y="1051040"/>
                    </a:lnTo>
                    <a:lnTo>
                      <a:pt x="39772" y="1006279"/>
                    </a:lnTo>
                    <a:lnTo>
                      <a:pt x="51647" y="962109"/>
                    </a:lnTo>
                    <a:lnTo>
                      <a:pt x="64986" y="918559"/>
                    </a:lnTo>
                    <a:lnTo>
                      <a:pt x="79761" y="875657"/>
                    </a:lnTo>
                    <a:lnTo>
                      <a:pt x="95943" y="833431"/>
                    </a:lnTo>
                    <a:lnTo>
                      <a:pt x="113505" y="791909"/>
                    </a:lnTo>
                    <a:lnTo>
                      <a:pt x="132418" y="751119"/>
                    </a:lnTo>
                    <a:lnTo>
                      <a:pt x="152654" y="711089"/>
                    </a:lnTo>
                    <a:lnTo>
                      <a:pt x="174185" y="671848"/>
                    </a:lnTo>
                    <a:lnTo>
                      <a:pt x="196983" y="633423"/>
                    </a:lnTo>
                    <a:lnTo>
                      <a:pt x="221020" y="595843"/>
                    </a:lnTo>
                    <a:lnTo>
                      <a:pt x="246268" y="559136"/>
                    </a:lnTo>
                    <a:lnTo>
                      <a:pt x="272698" y="523330"/>
                    </a:lnTo>
                    <a:lnTo>
                      <a:pt x="300282" y="488453"/>
                    </a:lnTo>
                    <a:lnTo>
                      <a:pt x="328993" y="454534"/>
                    </a:lnTo>
                    <a:lnTo>
                      <a:pt x="358802" y="421600"/>
                    </a:lnTo>
                    <a:lnTo>
                      <a:pt x="389680" y="389680"/>
                    </a:lnTo>
                    <a:lnTo>
                      <a:pt x="421600" y="358801"/>
                    </a:lnTo>
                    <a:lnTo>
                      <a:pt x="454534" y="328993"/>
                    </a:lnTo>
                    <a:lnTo>
                      <a:pt x="488454" y="300282"/>
                    </a:lnTo>
                    <a:lnTo>
                      <a:pt x="523330" y="272698"/>
                    </a:lnTo>
                    <a:lnTo>
                      <a:pt x="559136" y="246268"/>
                    </a:lnTo>
                    <a:lnTo>
                      <a:pt x="595843" y="221020"/>
                    </a:lnTo>
                    <a:lnTo>
                      <a:pt x="633423" y="196983"/>
                    </a:lnTo>
                    <a:lnTo>
                      <a:pt x="671848" y="174185"/>
                    </a:lnTo>
                    <a:lnTo>
                      <a:pt x="711089" y="152654"/>
                    </a:lnTo>
                    <a:lnTo>
                      <a:pt x="751119" y="132417"/>
                    </a:lnTo>
                    <a:lnTo>
                      <a:pt x="791909" y="113504"/>
                    </a:lnTo>
                    <a:lnTo>
                      <a:pt x="833431" y="95943"/>
                    </a:lnTo>
                    <a:lnTo>
                      <a:pt x="875658" y="79760"/>
                    </a:lnTo>
                    <a:lnTo>
                      <a:pt x="918560" y="64986"/>
                    </a:lnTo>
                    <a:lnTo>
                      <a:pt x="962110" y="51647"/>
                    </a:lnTo>
                    <a:lnTo>
                      <a:pt x="1006280" y="39772"/>
                    </a:lnTo>
                    <a:lnTo>
                      <a:pt x="1051041" y="29389"/>
                    </a:lnTo>
                    <a:lnTo>
                      <a:pt x="1096365" y="20526"/>
                    </a:lnTo>
                    <a:lnTo>
                      <a:pt x="1142225" y="13211"/>
                    </a:lnTo>
                    <a:lnTo>
                      <a:pt x="1188592" y="7473"/>
                    </a:lnTo>
                    <a:lnTo>
                      <a:pt x="1235437" y="3340"/>
                    </a:lnTo>
                    <a:lnTo>
                      <a:pt x="1282734" y="839"/>
                    </a:lnTo>
                    <a:lnTo>
                      <a:pt x="1330437" y="0"/>
                    </a:lnTo>
                    <a:lnTo>
                      <a:pt x="1378172" y="839"/>
                    </a:lnTo>
                    <a:lnTo>
                      <a:pt x="1425468" y="3340"/>
                    </a:lnTo>
                    <a:lnTo>
                      <a:pt x="1472314" y="7473"/>
                    </a:lnTo>
                    <a:lnTo>
                      <a:pt x="1518681" y="13211"/>
                    </a:lnTo>
                    <a:lnTo>
                      <a:pt x="1564540" y="20526"/>
                    </a:lnTo>
                    <a:lnTo>
                      <a:pt x="1609865" y="29389"/>
                    </a:lnTo>
                    <a:lnTo>
                      <a:pt x="1654626" y="39772"/>
                    </a:lnTo>
                    <a:lnTo>
                      <a:pt x="1698796" y="51647"/>
                    </a:lnTo>
                    <a:lnTo>
                      <a:pt x="1742346" y="64986"/>
                    </a:lnTo>
                    <a:lnTo>
                      <a:pt x="1785248" y="79760"/>
                    </a:lnTo>
                    <a:lnTo>
                      <a:pt x="1827474" y="95943"/>
                    </a:lnTo>
                    <a:lnTo>
                      <a:pt x="1868996" y="113504"/>
                    </a:lnTo>
                    <a:lnTo>
                      <a:pt x="1909786" y="132417"/>
                    </a:lnTo>
                    <a:lnTo>
                      <a:pt x="1949816" y="152654"/>
                    </a:lnTo>
                    <a:lnTo>
                      <a:pt x="1989057" y="174185"/>
                    </a:lnTo>
                    <a:lnTo>
                      <a:pt x="2027482" y="196983"/>
                    </a:lnTo>
                    <a:lnTo>
                      <a:pt x="2065062" y="221020"/>
                    </a:lnTo>
                    <a:lnTo>
                      <a:pt x="2101769" y="246268"/>
                    </a:lnTo>
                    <a:lnTo>
                      <a:pt x="2137575" y="272698"/>
                    </a:lnTo>
                    <a:lnTo>
                      <a:pt x="2172451" y="300282"/>
                    </a:lnTo>
                    <a:lnTo>
                      <a:pt x="2206371" y="328993"/>
                    </a:lnTo>
                    <a:lnTo>
                      <a:pt x="2239304" y="358801"/>
                    </a:lnTo>
                    <a:lnTo>
                      <a:pt x="2271225" y="389680"/>
                    </a:lnTo>
                    <a:lnTo>
                      <a:pt x="2302103" y="421600"/>
                    </a:lnTo>
                    <a:lnTo>
                      <a:pt x="2331912" y="454534"/>
                    </a:lnTo>
                    <a:lnTo>
                      <a:pt x="2360622" y="488453"/>
                    </a:lnTo>
                    <a:lnTo>
                      <a:pt x="2388207" y="523330"/>
                    </a:lnTo>
                    <a:lnTo>
                      <a:pt x="2414637" y="559136"/>
                    </a:lnTo>
                    <a:lnTo>
                      <a:pt x="2439884" y="595843"/>
                    </a:lnTo>
                    <a:lnTo>
                      <a:pt x="2463921" y="633423"/>
                    </a:lnTo>
                    <a:lnTo>
                      <a:pt x="2486719" y="671848"/>
                    </a:lnTo>
                    <a:lnTo>
                      <a:pt x="2508251" y="711089"/>
                    </a:lnTo>
                    <a:lnTo>
                      <a:pt x="2528487" y="751119"/>
                    </a:lnTo>
                    <a:lnTo>
                      <a:pt x="2547400" y="791909"/>
                    </a:lnTo>
                    <a:lnTo>
                      <a:pt x="2564962" y="833431"/>
                    </a:lnTo>
                    <a:lnTo>
                      <a:pt x="2581144" y="875657"/>
                    </a:lnTo>
                    <a:lnTo>
                      <a:pt x="2595919" y="918559"/>
                    </a:lnTo>
                    <a:lnTo>
                      <a:pt x="2609258" y="962109"/>
                    </a:lnTo>
                    <a:lnTo>
                      <a:pt x="2621133" y="1006279"/>
                    </a:lnTo>
                    <a:lnTo>
                      <a:pt x="2631516" y="1051040"/>
                    </a:lnTo>
                    <a:lnTo>
                      <a:pt x="2640379" y="1096365"/>
                    </a:lnTo>
                    <a:lnTo>
                      <a:pt x="2647693" y="1142224"/>
                    </a:lnTo>
                    <a:lnTo>
                      <a:pt x="2653431" y="1188591"/>
                    </a:lnTo>
                    <a:lnTo>
                      <a:pt x="2657565" y="1235437"/>
                    </a:lnTo>
                    <a:lnTo>
                      <a:pt x="2660065" y="1282733"/>
                    </a:lnTo>
                    <a:lnTo>
                      <a:pt x="2660905" y="1330452"/>
                    </a:lnTo>
                    <a:lnTo>
                      <a:pt x="2660065" y="1378171"/>
                    </a:lnTo>
                    <a:lnTo>
                      <a:pt x="2657565" y="1425468"/>
                    </a:lnTo>
                    <a:lnTo>
                      <a:pt x="2653431" y="1472314"/>
                    </a:lnTo>
                    <a:lnTo>
                      <a:pt x="2647693" y="1518680"/>
                    </a:lnTo>
                    <a:lnTo>
                      <a:pt x="2640379" y="1564540"/>
                    </a:lnTo>
                    <a:lnTo>
                      <a:pt x="2631516" y="1609865"/>
                    </a:lnTo>
                    <a:lnTo>
                      <a:pt x="2621133" y="1654626"/>
                    </a:lnTo>
                    <a:lnTo>
                      <a:pt x="2609258" y="1698795"/>
                    </a:lnTo>
                    <a:lnTo>
                      <a:pt x="2595919" y="1742345"/>
                    </a:lnTo>
                    <a:lnTo>
                      <a:pt x="2581144" y="1785248"/>
                    </a:lnTo>
                    <a:lnTo>
                      <a:pt x="2564962" y="1827474"/>
                    </a:lnTo>
                    <a:lnTo>
                      <a:pt x="2547400" y="1868996"/>
                    </a:lnTo>
                    <a:lnTo>
                      <a:pt x="2528487" y="1909786"/>
                    </a:lnTo>
                    <a:lnTo>
                      <a:pt x="2508251" y="1949816"/>
                    </a:lnTo>
                    <a:lnTo>
                      <a:pt x="2486719" y="1989057"/>
                    </a:lnTo>
                    <a:lnTo>
                      <a:pt x="2463921" y="2027482"/>
                    </a:lnTo>
                    <a:lnTo>
                      <a:pt x="2439884" y="2065062"/>
                    </a:lnTo>
                    <a:lnTo>
                      <a:pt x="2414637" y="2101769"/>
                    </a:lnTo>
                    <a:lnTo>
                      <a:pt x="2388207" y="2137575"/>
                    </a:lnTo>
                    <a:lnTo>
                      <a:pt x="2360622" y="2172451"/>
                    </a:lnTo>
                    <a:lnTo>
                      <a:pt x="2331912" y="2206371"/>
                    </a:lnTo>
                    <a:lnTo>
                      <a:pt x="2302103" y="2239305"/>
                    </a:lnTo>
                    <a:lnTo>
                      <a:pt x="2271225" y="2271225"/>
                    </a:lnTo>
                    <a:lnTo>
                      <a:pt x="2239304" y="2302103"/>
                    </a:lnTo>
                    <a:lnTo>
                      <a:pt x="2206371" y="2331912"/>
                    </a:lnTo>
                    <a:lnTo>
                      <a:pt x="2172451" y="2360623"/>
                    </a:lnTo>
                    <a:lnTo>
                      <a:pt x="2137575" y="2388207"/>
                    </a:lnTo>
                    <a:lnTo>
                      <a:pt x="2101769" y="2414637"/>
                    </a:lnTo>
                    <a:lnTo>
                      <a:pt x="2065062" y="2439885"/>
                    </a:lnTo>
                    <a:lnTo>
                      <a:pt x="2027482" y="2463921"/>
                    </a:lnTo>
                    <a:lnTo>
                      <a:pt x="1989057" y="2486720"/>
                    </a:lnTo>
                    <a:lnTo>
                      <a:pt x="1949816" y="2508251"/>
                    </a:lnTo>
                    <a:lnTo>
                      <a:pt x="1909786" y="2528487"/>
                    </a:lnTo>
                    <a:lnTo>
                      <a:pt x="1868996" y="2547400"/>
                    </a:lnTo>
                    <a:lnTo>
                      <a:pt x="1827474" y="2564962"/>
                    </a:lnTo>
                    <a:lnTo>
                      <a:pt x="1785248" y="2581144"/>
                    </a:lnTo>
                    <a:lnTo>
                      <a:pt x="1742346" y="2595919"/>
                    </a:lnTo>
                    <a:lnTo>
                      <a:pt x="1698796" y="2609258"/>
                    </a:lnTo>
                    <a:lnTo>
                      <a:pt x="1654626" y="2621133"/>
                    </a:lnTo>
                    <a:lnTo>
                      <a:pt x="1609865" y="2631516"/>
                    </a:lnTo>
                    <a:lnTo>
                      <a:pt x="1564540" y="2640379"/>
                    </a:lnTo>
                    <a:lnTo>
                      <a:pt x="1518681" y="2647693"/>
                    </a:lnTo>
                    <a:lnTo>
                      <a:pt x="1472314" y="2653432"/>
                    </a:lnTo>
                    <a:lnTo>
                      <a:pt x="1425468" y="2657565"/>
                    </a:lnTo>
                    <a:lnTo>
                      <a:pt x="1378172" y="2660066"/>
                    </a:lnTo>
                    <a:lnTo>
                      <a:pt x="1330453" y="2660905"/>
                    </a:lnTo>
                    <a:close/>
                  </a:path>
                </a:pathLst>
              </a:custGeom>
              <a:solidFill>
                <a:srgbClr val="326D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52" name="Google Shape;852;p74"/>
              <p:cNvSpPr/>
              <p:nvPr/>
            </p:nvSpPr>
            <p:spPr>
              <a:xfrm>
                <a:off x="14920954" y="2516570"/>
                <a:ext cx="48259" cy="1269"/>
              </a:xfrm>
              <a:custGeom>
                <a:rect b="b" l="l" r="r" t="t"/>
                <a:pathLst>
                  <a:path extrusionOk="0" h="1269" w="48259">
                    <a:moveTo>
                      <a:pt x="-104774" y="419"/>
                    </a:moveTo>
                    <a:lnTo>
                      <a:pt x="152490" y="419"/>
                    </a:lnTo>
                  </a:path>
                </a:pathLst>
              </a:custGeom>
              <a:noFill/>
              <a:ln cap="flat" cmpd="sng" w="210375">
                <a:solidFill>
                  <a:srgbClr val="5C5C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53" name="Google Shape;853;p74"/>
              <p:cNvSpPr/>
              <p:nvPr/>
            </p:nvSpPr>
            <p:spPr>
              <a:xfrm>
                <a:off x="13658747" y="2516570"/>
                <a:ext cx="2637155" cy="2657475"/>
              </a:xfrm>
              <a:custGeom>
                <a:rect b="b" l="l" r="r" t="t"/>
                <a:pathLst>
                  <a:path extrusionOk="0" h="2657475" w="2637155">
                    <a:moveTo>
                      <a:pt x="0" y="1564538"/>
                    </a:moveTo>
                    <a:lnTo>
                      <a:pt x="8862" y="1609860"/>
                    </a:lnTo>
                    <a:lnTo>
                      <a:pt x="19245" y="1654621"/>
                    </a:lnTo>
                    <a:lnTo>
                      <a:pt x="31120" y="1698790"/>
                    </a:lnTo>
                    <a:lnTo>
                      <a:pt x="44459" y="1742340"/>
                    </a:lnTo>
                    <a:lnTo>
                      <a:pt x="59233" y="1785242"/>
                    </a:lnTo>
                    <a:lnTo>
                      <a:pt x="75416" y="1827468"/>
                    </a:lnTo>
                    <a:lnTo>
                      <a:pt x="92977" y="1868990"/>
                    </a:lnTo>
                    <a:lnTo>
                      <a:pt x="111890" y="1909780"/>
                    </a:lnTo>
                    <a:lnTo>
                      <a:pt x="132127" y="1949810"/>
                    </a:lnTo>
                    <a:lnTo>
                      <a:pt x="153658" y="1989051"/>
                    </a:lnTo>
                    <a:lnTo>
                      <a:pt x="176456" y="2027476"/>
                    </a:lnTo>
                    <a:lnTo>
                      <a:pt x="200493" y="2065055"/>
                    </a:lnTo>
                    <a:lnTo>
                      <a:pt x="225740" y="2101762"/>
                    </a:lnTo>
                    <a:lnTo>
                      <a:pt x="252170" y="2137568"/>
                    </a:lnTo>
                    <a:lnTo>
                      <a:pt x="279755" y="2172445"/>
                    </a:lnTo>
                    <a:lnTo>
                      <a:pt x="308465" y="2206364"/>
                    </a:lnTo>
                    <a:lnTo>
                      <a:pt x="338274" y="2239298"/>
                    </a:lnTo>
                    <a:lnTo>
                      <a:pt x="369152" y="2271218"/>
                    </a:lnTo>
                    <a:lnTo>
                      <a:pt x="401072" y="2302096"/>
                    </a:lnTo>
                    <a:lnTo>
                      <a:pt x="434006" y="2331905"/>
                    </a:lnTo>
                    <a:lnTo>
                      <a:pt x="467925" y="2360615"/>
                    </a:lnTo>
                    <a:lnTo>
                      <a:pt x="502802" y="2388200"/>
                    </a:lnTo>
                    <a:lnTo>
                      <a:pt x="538608" y="2414630"/>
                    </a:lnTo>
                    <a:lnTo>
                      <a:pt x="575314" y="2439877"/>
                    </a:lnTo>
                    <a:lnTo>
                      <a:pt x="612894" y="2463914"/>
                    </a:lnTo>
                    <a:lnTo>
                      <a:pt x="651319" y="2486712"/>
                    </a:lnTo>
                    <a:lnTo>
                      <a:pt x="690560" y="2508243"/>
                    </a:lnTo>
                    <a:lnTo>
                      <a:pt x="730589" y="2528480"/>
                    </a:lnTo>
                    <a:lnTo>
                      <a:pt x="771379" y="2547393"/>
                    </a:lnTo>
                    <a:lnTo>
                      <a:pt x="812901" y="2564954"/>
                    </a:lnTo>
                    <a:lnTo>
                      <a:pt x="855128" y="2581137"/>
                    </a:lnTo>
                    <a:lnTo>
                      <a:pt x="898030" y="2595911"/>
                    </a:lnTo>
                    <a:lnTo>
                      <a:pt x="941580" y="2609250"/>
                    </a:lnTo>
                    <a:lnTo>
                      <a:pt x="985749" y="2621125"/>
                    </a:lnTo>
                    <a:lnTo>
                      <a:pt x="1030510" y="2631508"/>
                    </a:lnTo>
                    <a:lnTo>
                      <a:pt x="1075835" y="2640371"/>
                    </a:lnTo>
                    <a:lnTo>
                      <a:pt x="1121694" y="2647685"/>
                    </a:lnTo>
                    <a:lnTo>
                      <a:pt x="1168061" y="2653423"/>
                    </a:lnTo>
                    <a:lnTo>
                      <a:pt x="1213969" y="2657474"/>
                    </a:lnTo>
                  </a:path>
                  <a:path extrusionOk="0" h="2657475" w="2637155">
                    <a:moveTo>
                      <a:pt x="1405874" y="2657474"/>
                    </a:moveTo>
                    <a:lnTo>
                      <a:pt x="1451782" y="2653423"/>
                    </a:lnTo>
                    <a:lnTo>
                      <a:pt x="1498149" y="2647685"/>
                    </a:lnTo>
                    <a:lnTo>
                      <a:pt x="1544008" y="2640371"/>
                    </a:lnTo>
                    <a:lnTo>
                      <a:pt x="1589333" y="2631508"/>
                    </a:lnTo>
                    <a:lnTo>
                      <a:pt x="1634094" y="2621125"/>
                    </a:lnTo>
                    <a:lnTo>
                      <a:pt x="1678263" y="2609250"/>
                    </a:lnTo>
                    <a:lnTo>
                      <a:pt x="1721813" y="2595911"/>
                    </a:lnTo>
                    <a:lnTo>
                      <a:pt x="1764715" y="2581137"/>
                    </a:lnTo>
                    <a:lnTo>
                      <a:pt x="1806941" y="2564954"/>
                    </a:lnTo>
                    <a:lnTo>
                      <a:pt x="1848463" y="2547393"/>
                    </a:lnTo>
                    <a:lnTo>
                      <a:pt x="1889253" y="2528480"/>
                    </a:lnTo>
                    <a:lnTo>
                      <a:pt x="1929283" y="2508243"/>
                    </a:lnTo>
                    <a:lnTo>
                      <a:pt x="1968524" y="2486712"/>
                    </a:lnTo>
                    <a:lnTo>
                      <a:pt x="2006949" y="2463914"/>
                    </a:lnTo>
                    <a:lnTo>
                      <a:pt x="2044528" y="2439877"/>
                    </a:lnTo>
                    <a:lnTo>
                      <a:pt x="2081235" y="2414630"/>
                    </a:lnTo>
                    <a:lnTo>
                      <a:pt x="2117041" y="2388200"/>
                    </a:lnTo>
                    <a:lnTo>
                      <a:pt x="2151918" y="2360615"/>
                    </a:lnTo>
                    <a:lnTo>
                      <a:pt x="2185837" y="2331905"/>
                    </a:lnTo>
                    <a:lnTo>
                      <a:pt x="2218771" y="2302096"/>
                    </a:lnTo>
                    <a:lnTo>
                      <a:pt x="2250691" y="2271218"/>
                    </a:lnTo>
                    <a:lnTo>
                      <a:pt x="2281569" y="2239298"/>
                    </a:lnTo>
                    <a:lnTo>
                      <a:pt x="2311378" y="2206364"/>
                    </a:lnTo>
                    <a:lnTo>
                      <a:pt x="2340088" y="2172445"/>
                    </a:lnTo>
                    <a:lnTo>
                      <a:pt x="2367673" y="2137568"/>
                    </a:lnTo>
                    <a:lnTo>
                      <a:pt x="2394103" y="2101762"/>
                    </a:lnTo>
                    <a:lnTo>
                      <a:pt x="2419350" y="2065055"/>
                    </a:lnTo>
                    <a:lnTo>
                      <a:pt x="2443387" y="2027476"/>
                    </a:lnTo>
                    <a:lnTo>
                      <a:pt x="2466185" y="1989051"/>
                    </a:lnTo>
                    <a:lnTo>
                      <a:pt x="2487716" y="1949810"/>
                    </a:lnTo>
                    <a:lnTo>
                      <a:pt x="2507953" y="1909780"/>
                    </a:lnTo>
                    <a:lnTo>
                      <a:pt x="2526866" y="1868990"/>
                    </a:lnTo>
                    <a:lnTo>
                      <a:pt x="2544427" y="1827468"/>
                    </a:lnTo>
                    <a:lnTo>
                      <a:pt x="2560610" y="1785242"/>
                    </a:lnTo>
                    <a:lnTo>
                      <a:pt x="2575384" y="1742340"/>
                    </a:lnTo>
                    <a:lnTo>
                      <a:pt x="2588723" y="1698790"/>
                    </a:lnTo>
                    <a:lnTo>
                      <a:pt x="2600598" y="1654621"/>
                    </a:lnTo>
                    <a:lnTo>
                      <a:pt x="2610981" y="1609860"/>
                    </a:lnTo>
                    <a:lnTo>
                      <a:pt x="2619844" y="1564535"/>
                    </a:lnTo>
                    <a:lnTo>
                      <a:pt x="2627158" y="1518676"/>
                    </a:lnTo>
                    <a:lnTo>
                      <a:pt x="2632896" y="1472309"/>
                    </a:lnTo>
                    <a:lnTo>
                      <a:pt x="2636948" y="1426390"/>
                    </a:lnTo>
                  </a:path>
                  <a:path extrusionOk="0" h="2657475" w="2637155">
                    <a:moveTo>
                      <a:pt x="2636948" y="1234507"/>
                    </a:moveTo>
                    <a:lnTo>
                      <a:pt x="2632896" y="1188588"/>
                    </a:lnTo>
                    <a:lnTo>
                      <a:pt x="2627158" y="1142221"/>
                    </a:lnTo>
                    <a:lnTo>
                      <a:pt x="2619844" y="1096362"/>
                    </a:lnTo>
                    <a:lnTo>
                      <a:pt x="2610981" y="1051037"/>
                    </a:lnTo>
                    <a:lnTo>
                      <a:pt x="2600598" y="1006276"/>
                    </a:lnTo>
                    <a:lnTo>
                      <a:pt x="2588723" y="962107"/>
                    </a:lnTo>
                    <a:lnTo>
                      <a:pt x="2575384" y="918557"/>
                    </a:lnTo>
                    <a:lnTo>
                      <a:pt x="2560610" y="875655"/>
                    </a:lnTo>
                    <a:lnTo>
                      <a:pt x="2544427" y="833429"/>
                    </a:lnTo>
                    <a:lnTo>
                      <a:pt x="2526866" y="791906"/>
                    </a:lnTo>
                    <a:lnTo>
                      <a:pt x="2507953" y="751116"/>
                    </a:lnTo>
                    <a:lnTo>
                      <a:pt x="2487716" y="711087"/>
                    </a:lnTo>
                    <a:lnTo>
                      <a:pt x="2466185" y="671846"/>
                    </a:lnTo>
                    <a:lnTo>
                      <a:pt x="2443387" y="633421"/>
                    </a:lnTo>
                    <a:lnTo>
                      <a:pt x="2419350" y="595841"/>
                    </a:lnTo>
                    <a:lnTo>
                      <a:pt x="2394103" y="559135"/>
                    </a:lnTo>
                    <a:lnTo>
                      <a:pt x="2367673" y="523329"/>
                    </a:lnTo>
                    <a:lnTo>
                      <a:pt x="2340088" y="488452"/>
                    </a:lnTo>
                    <a:lnTo>
                      <a:pt x="2311378" y="454533"/>
                    </a:lnTo>
                    <a:lnTo>
                      <a:pt x="2281569" y="421599"/>
                    </a:lnTo>
                    <a:lnTo>
                      <a:pt x="2250691" y="389679"/>
                    </a:lnTo>
                    <a:lnTo>
                      <a:pt x="2218771" y="358801"/>
                    </a:lnTo>
                    <a:lnTo>
                      <a:pt x="2185837" y="328992"/>
                    </a:lnTo>
                    <a:lnTo>
                      <a:pt x="2151918" y="300282"/>
                    </a:lnTo>
                    <a:lnTo>
                      <a:pt x="2117041" y="272697"/>
                    </a:lnTo>
                    <a:lnTo>
                      <a:pt x="2081235" y="246267"/>
                    </a:lnTo>
                    <a:lnTo>
                      <a:pt x="2044528" y="221020"/>
                    </a:lnTo>
                    <a:lnTo>
                      <a:pt x="2006949" y="196983"/>
                    </a:lnTo>
                    <a:lnTo>
                      <a:pt x="1968524" y="174185"/>
                    </a:lnTo>
                    <a:lnTo>
                      <a:pt x="1929283" y="152654"/>
                    </a:lnTo>
                    <a:lnTo>
                      <a:pt x="1889253" y="132417"/>
                    </a:lnTo>
                    <a:lnTo>
                      <a:pt x="1848463" y="113504"/>
                    </a:lnTo>
                    <a:lnTo>
                      <a:pt x="1806941" y="95943"/>
                    </a:lnTo>
                    <a:lnTo>
                      <a:pt x="1764715" y="79760"/>
                    </a:lnTo>
                    <a:lnTo>
                      <a:pt x="1721813" y="64986"/>
                    </a:lnTo>
                    <a:lnTo>
                      <a:pt x="1678263" y="51647"/>
                    </a:lnTo>
                    <a:lnTo>
                      <a:pt x="1634094" y="39772"/>
                    </a:lnTo>
                    <a:lnTo>
                      <a:pt x="1589333" y="29389"/>
                    </a:lnTo>
                    <a:lnTo>
                      <a:pt x="1544008" y="20526"/>
                    </a:lnTo>
                    <a:lnTo>
                      <a:pt x="1498149" y="13212"/>
                    </a:lnTo>
                    <a:lnTo>
                      <a:pt x="1451782" y="7473"/>
                    </a:lnTo>
                    <a:lnTo>
                      <a:pt x="1404937" y="3340"/>
                    </a:lnTo>
                    <a:lnTo>
                      <a:pt x="1357640" y="839"/>
                    </a:lnTo>
                    <a:lnTo>
                      <a:pt x="1309921" y="0"/>
                    </a:lnTo>
                  </a:path>
                </a:pathLst>
              </a:custGeom>
              <a:noFill/>
              <a:ln cap="flat" cmpd="sng" w="209525">
                <a:solidFill>
                  <a:srgbClr val="5C5C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854" name="Google Shape;854;p74"/>
            <p:cNvSpPr txBox="1"/>
            <p:nvPr/>
          </p:nvSpPr>
          <p:spPr>
            <a:xfrm>
              <a:off x="6665995" y="2767933"/>
              <a:ext cx="1617000" cy="213300"/>
            </a:xfrm>
            <a:prstGeom prst="rect">
              <a:avLst/>
            </a:prstGeom>
            <a:noFill/>
            <a:ln>
              <a:noFill/>
            </a:ln>
          </p:spPr>
          <p:txBody>
            <a:bodyPr anchorCtr="0" anchor="t" bIns="0" lIns="0" spcFirstLastPara="1" rIns="0" wrap="square" tIns="8575">
              <a:spAutoFit/>
            </a:bodyPr>
            <a:lstStyle/>
            <a:p>
              <a:pPr indent="0" lvl="0" marL="0" marR="0" rtl="0" algn="l">
                <a:lnSpc>
                  <a:spcPct val="100000"/>
                </a:lnSpc>
                <a:spcBef>
                  <a:spcPts val="0"/>
                </a:spcBef>
                <a:spcAft>
                  <a:spcPts val="0"/>
                </a:spcAft>
                <a:buNone/>
              </a:pPr>
              <a:r>
                <a:rPr b="1" lang="en-GB" sz="1200">
                  <a:solidFill>
                    <a:schemeClr val="dk1"/>
                  </a:solidFill>
                  <a:latin typeface="Trebuchet MS"/>
                  <a:ea typeface="Trebuchet MS"/>
                  <a:cs typeface="Trebuchet MS"/>
                  <a:sym typeface="Trebuchet MS"/>
                </a:rPr>
                <a:t>Ahmed Aboelwafa</a:t>
              </a:r>
              <a:endParaRPr sz="1200">
                <a:solidFill>
                  <a:schemeClr val="dk1"/>
                </a:solidFill>
                <a:latin typeface="Trebuchet MS"/>
                <a:ea typeface="Trebuchet MS"/>
                <a:cs typeface="Trebuchet MS"/>
                <a:sym typeface="Trebuchet MS"/>
              </a:endParaRPr>
            </a:p>
          </p:txBody>
        </p:sp>
      </p:grpSp>
      <p:grpSp>
        <p:nvGrpSpPr>
          <p:cNvPr id="855" name="Google Shape;855;p74"/>
          <p:cNvGrpSpPr/>
          <p:nvPr/>
        </p:nvGrpSpPr>
        <p:grpSpPr>
          <a:xfrm>
            <a:off x="7047502" y="653154"/>
            <a:ext cx="1753223" cy="1626819"/>
            <a:chOff x="889426" y="3140271"/>
            <a:chExt cx="1942415" cy="1713704"/>
          </a:xfrm>
        </p:grpSpPr>
        <p:grpSp>
          <p:nvGrpSpPr>
            <p:cNvPr id="856" name="Google Shape;856;p74"/>
            <p:cNvGrpSpPr/>
            <p:nvPr/>
          </p:nvGrpSpPr>
          <p:grpSpPr>
            <a:xfrm>
              <a:off x="889426" y="3140271"/>
              <a:ext cx="1330643" cy="1330642"/>
              <a:chOff x="1778853" y="6280542"/>
              <a:chExt cx="2661286" cy="2661284"/>
            </a:xfrm>
          </p:grpSpPr>
          <p:sp>
            <p:nvSpPr>
              <p:cNvPr id="857" name="Google Shape;857;p74"/>
              <p:cNvSpPr/>
              <p:nvPr/>
            </p:nvSpPr>
            <p:spPr>
              <a:xfrm>
                <a:off x="1778854" y="6280542"/>
                <a:ext cx="2661285" cy="2661284"/>
              </a:xfrm>
              <a:custGeom>
                <a:rect b="b" l="l" r="r" t="t"/>
                <a:pathLst>
                  <a:path extrusionOk="0" h="2661284" w="2661285">
                    <a:moveTo>
                      <a:pt x="1330452" y="2660906"/>
                    </a:moveTo>
                    <a:lnTo>
                      <a:pt x="1282733" y="2660066"/>
                    </a:lnTo>
                    <a:lnTo>
                      <a:pt x="1235437" y="2657565"/>
                    </a:lnTo>
                    <a:lnTo>
                      <a:pt x="1188591" y="2653432"/>
                    </a:lnTo>
                    <a:lnTo>
                      <a:pt x="1142224" y="2647694"/>
                    </a:lnTo>
                    <a:lnTo>
                      <a:pt x="1096365" y="2640379"/>
                    </a:lnTo>
                    <a:lnTo>
                      <a:pt x="1051040" y="2631516"/>
                    </a:lnTo>
                    <a:lnTo>
                      <a:pt x="1006279" y="2621133"/>
                    </a:lnTo>
                    <a:lnTo>
                      <a:pt x="962109" y="2609258"/>
                    </a:lnTo>
                    <a:lnTo>
                      <a:pt x="918559" y="2595919"/>
                    </a:lnTo>
                    <a:lnTo>
                      <a:pt x="875657" y="2581144"/>
                    </a:lnTo>
                    <a:lnTo>
                      <a:pt x="833431" y="2564962"/>
                    </a:lnTo>
                    <a:lnTo>
                      <a:pt x="791909" y="2547400"/>
                    </a:lnTo>
                    <a:lnTo>
                      <a:pt x="751118" y="2528487"/>
                    </a:lnTo>
                    <a:lnTo>
                      <a:pt x="711089" y="2508251"/>
                    </a:lnTo>
                    <a:lnTo>
                      <a:pt x="671847" y="2486720"/>
                    </a:lnTo>
                    <a:lnTo>
                      <a:pt x="633423" y="2463922"/>
                    </a:lnTo>
                    <a:lnTo>
                      <a:pt x="595843" y="2439885"/>
                    </a:lnTo>
                    <a:lnTo>
                      <a:pt x="559136" y="2414637"/>
                    </a:lnTo>
                    <a:lnTo>
                      <a:pt x="523330" y="2388207"/>
                    </a:lnTo>
                    <a:lnTo>
                      <a:pt x="488453" y="2360623"/>
                    </a:lnTo>
                    <a:lnTo>
                      <a:pt x="454534" y="2331912"/>
                    </a:lnTo>
                    <a:lnTo>
                      <a:pt x="421600" y="2302103"/>
                    </a:lnTo>
                    <a:lnTo>
                      <a:pt x="389680" y="2271225"/>
                    </a:lnTo>
                    <a:lnTo>
                      <a:pt x="358801" y="2239305"/>
                    </a:lnTo>
                    <a:lnTo>
                      <a:pt x="328993" y="2206371"/>
                    </a:lnTo>
                    <a:lnTo>
                      <a:pt x="300282" y="2172451"/>
                    </a:lnTo>
                    <a:lnTo>
                      <a:pt x="272698" y="2137575"/>
                    </a:lnTo>
                    <a:lnTo>
                      <a:pt x="246268" y="2101769"/>
                    </a:lnTo>
                    <a:lnTo>
                      <a:pt x="221020" y="2065062"/>
                    </a:lnTo>
                    <a:lnTo>
                      <a:pt x="196983" y="2027482"/>
                    </a:lnTo>
                    <a:lnTo>
                      <a:pt x="174185" y="1989057"/>
                    </a:lnTo>
                    <a:lnTo>
                      <a:pt x="152654" y="1949816"/>
                    </a:lnTo>
                    <a:lnTo>
                      <a:pt x="132417" y="1909786"/>
                    </a:lnTo>
                    <a:lnTo>
                      <a:pt x="113504" y="1868996"/>
                    </a:lnTo>
                    <a:lnTo>
                      <a:pt x="95943" y="1827474"/>
                    </a:lnTo>
                    <a:lnTo>
                      <a:pt x="79760" y="1785248"/>
                    </a:lnTo>
                    <a:lnTo>
                      <a:pt x="64986" y="1742346"/>
                    </a:lnTo>
                    <a:lnTo>
                      <a:pt x="51647" y="1698796"/>
                    </a:lnTo>
                    <a:lnTo>
                      <a:pt x="39772" y="1654626"/>
                    </a:lnTo>
                    <a:lnTo>
                      <a:pt x="29389" y="1609865"/>
                    </a:lnTo>
                    <a:lnTo>
                      <a:pt x="20526" y="1564540"/>
                    </a:lnTo>
                    <a:lnTo>
                      <a:pt x="13211" y="1518681"/>
                    </a:lnTo>
                    <a:lnTo>
                      <a:pt x="7473" y="1472314"/>
                    </a:lnTo>
                    <a:lnTo>
                      <a:pt x="3340" y="1425468"/>
                    </a:lnTo>
                    <a:lnTo>
                      <a:pt x="839" y="1378172"/>
                    </a:lnTo>
                    <a:lnTo>
                      <a:pt x="0" y="1330470"/>
                    </a:lnTo>
                    <a:lnTo>
                      <a:pt x="839" y="1282734"/>
                    </a:lnTo>
                    <a:lnTo>
                      <a:pt x="3340" y="1235437"/>
                    </a:lnTo>
                    <a:lnTo>
                      <a:pt x="7473" y="1188592"/>
                    </a:lnTo>
                    <a:lnTo>
                      <a:pt x="13211" y="1142225"/>
                    </a:lnTo>
                    <a:lnTo>
                      <a:pt x="20526" y="1096365"/>
                    </a:lnTo>
                    <a:lnTo>
                      <a:pt x="29389" y="1051041"/>
                    </a:lnTo>
                    <a:lnTo>
                      <a:pt x="39772" y="1006280"/>
                    </a:lnTo>
                    <a:lnTo>
                      <a:pt x="51647" y="962110"/>
                    </a:lnTo>
                    <a:lnTo>
                      <a:pt x="64986" y="918560"/>
                    </a:lnTo>
                    <a:lnTo>
                      <a:pt x="79760" y="875658"/>
                    </a:lnTo>
                    <a:lnTo>
                      <a:pt x="95943" y="833431"/>
                    </a:lnTo>
                    <a:lnTo>
                      <a:pt x="113504" y="791909"/>
                    </a:lnTo>
                    <a:lnTo>
                      <a:pt x="132417" y="751119"/>
                    </a:lnTo>
                    <a:lnTo>
                      <a:pt x="152654" y="711089"/>
                    </a:lnTo>
                    <a:lnTo>
                      <a:pt x="174185" y="671848"/>
                    </a:lnTo>
                    <a:lnTo>
                      <a:pt x="196983" y="633423"/>
                    </a:lnTo>
                    <a:lnTo>
                      <a:pt x="221020" y="595843"/>
                    </a:lnTo>
                    <a:lnTo>
                      <a:pt x="246268" y="559136"/>
                    </a:lnTo>
                    <a:lnTo>
                      <a:pt x="272698" y="523331"/>
                    </a:lnTo>
                    <a:lnTo>
                      <a:pt x="300282" y="488454"/>
                    </a:lnTo>
                    <a:lnTo>
                      <a:pt x="328993" y="454534"/>
                    </a:lnTo>
                    <a:lnTo>
                      <a:pt x="358801" y="421601"/>
                    </a:lnTo>
                    <a:lnTo>
                      <a:pt x="389680" y="389680"/>
                    </a:lnTo>
                    <a:lnTo>
                      <a:pt x="421600" y="358802"/>
                    </a:lnTo>
                    <a:lnTo>
                      <a:pt x="454534" y="328993"/>
                    </a:lnTo>
                    <a:lnTo>
                      <a:pt x="488453" y="300283"/>
                    </a:lnTo>
                    <a:lnTo>
                      <a:pt x="523330" y="272698"/>
                    </a:lnTo>
                    <a:lnTo>
                      <a:pt x="559136" y="246268"/>
                    </a:lnTo>
                    <a:lnTo>
                      <a:pt x="595843" y="221020"/>
                    </a:lnTo>
                    <a:lnTo>
                      <a:pt x="633423" y="196983"/>
                    </a:lnTo>
                    <a:lnTo>
                      <a:pt x="671847" y="174185"/>
                    </a:lnTo>
                    <a:lnTo>
                      <a:pt x="711089" y="152654"/>
                    </a:lnTo>
                    <a:lnTo>
                      <a:pt x="751118" y="132418"/>
                    </a:lnTo>
                    <a:lnTo>
                      <a:pt x="791909" y="113505"/>
                    </a:lnTo>
                    <a:lnTo>
                      <a:pt x="833431" y="95943"/>
                    </a:lnTo>
                    <a:lnTo>
                      <a:pt x="875657" y="79760"/>
                    </a:lnTo>
                    <a:lnTo>
                      <a:pt x="918559" y="64986"/>
                    </a:lnTo>
                    <a:lnTo>
                      <a:pt x="962109" y="51647"/>
                    </a:lnTo>
                    <a:lnTo>
                      <a:pt x="1006279" y="39772"/>
                    </a:lnTo>
                    <a:lnTo>
                      <a:pt x="1051040" y="29389"/>
                    </a:lnTo>
                    <a:lnTo>
                      <a:pt x="1096365" y="20526"/>
                    </a:lnTo>
                    <a:lnTo>
                      <a:pt x="1142224" y="13211"/>
                    </a:lnTo>
                    <a:lnTo>
                      <a:pt x="1188591" y="7473"/>
                    </a:lnTo>
                    <a:lnTo>
                      <a:pt x="1235437" y="3340"/>
                    </a:lnTo>
                    <a:lnTo>
                      <a:pt x="1282733" y="839"/>
                    </a:lnTo>
                    <a:lnTo>
                      <a:pt x="1330443" y="0"/>
                    </a:lnTo>
                    <a:lnTo>
                      <a:pt x="1378171" y="839"/>
                    </a:lnTo>
                    <a:lnTo>
                      <a:pt x="1425468" y="3340"/>
                    </a:lnTo>
                    <a:lnTo>
                      <a:pt x="1472314" y="7473"/>
                    </a:lnTo>
                    <a:lnTo>
                      <a:pt x="1518680" y="13211"/>
                    </a:lnTo>
                    <a:lnTo>
                      <a:pt x="1564540" y="20526"/>
                    </a:lnTo>
                    <a:lnTo>
                      <a:pt x="1609864" y="29389"/>
                    </a:lnTo>
                    <a:lnTo>
                      <a:pt x="1654626" y="39772"/>
                    </a:lnTo>
                    <a:lnTo>
                      <a:pt x="1698795" y="51647"/>
                    </a:lnTo>
                    <a:lnTo>
                      <a:pt x="1742345" y="64986"/>
                    </a:lnTo>
                    <a:lnTo>
                      <a:pt x="1785248" y="79760"/>
                    </a:lnTo>
                    <a:lnTo>
                      <a:pt x="1827474" y="95943"/>
                    </a:lnTo>
                    <a:lnTo>
                      <a:pt x="1868996" y="113505"/>
                    </a:lnTo>
                    <a:lnTo>
                      <a:pt x="1909786" y="132418"/>
                    </a:lnTo>
                    <a:lnTo>
                      <a:pt x="1949816" y="152654"/>
                    </a:lnTo>
                    <a:lnTo>
                      <a:pt x="1989057" y="174185"/>
                    </a:lnTo>
                    <a:lnTo>
                      <a:pt x="2027482" y="196983"/>
                    </a:lnTo>
                    <a:lnTo>
                      <a:pt x="2065062" y="221020"/>
                    </a:lnTo>
                    <a:lnTo>
                      <a:pt x="2101769" y="246268"/>
                    </a:lnTo>
                    <a:lnTo>
                      <a:pt x="2137575" y="272698"/>
                    </a:lnTo>
                    <a:lnTo>
                      <a:pt x="2172451" y="300283"/>
                    </a:lnTo>
                    <a:lnTo>
                      <a:pt x="2206371" y="328993"/>
                    </a:lnTo>
                    <a:lnTo>
                      <a:pt x="2239305" y="358802"/>
                    </a:lnTo>
                    <a:lnTo>
                      <a:pt x="2271225" y="389680"/>
                    </a:lnTo>
                    <a:lnTo>
                      <a:pt x="2302103" y="421601"/>
                    </a:lnTo>
                    <a:lnTo>
                      <a:pt x="2331912" y="454534"/>
                    </a:lnTo>
                    <a:lnTo>
                      <a:pt x="2360623" y="488454"/>
                    </a:lnTo>
                    <a:lnTo>
                      <a:pt x="2388207" y="523331"/>
                    </a:lnTo>
                    <a:lnTo>
                      <a:pt x="2414637" y="559136"/>
                    </a:lnTo>
                    <a:lnTo>
                      <a:pt x="2439885" y="595843"/>
                    </a:lnTo>
                    <a:lnTo>
                      <a:pt x="2463922" y="633423"/>
                    </a:lnTo>
                    <a:lnTo>
                      <a:pt x="2486720" y="671848"/>
                    </a:lnTo>
                    <a:lnTo>
                      <a:pt x="2508251" y="711089"/>
                    </a:lnTo>
                    <a:lnTo>
                      <a:pt x="2528487" y="751119"/>
                    </a:lnTo>
                    <a:lnTo>
                      <a:pt x="2547401" y="791909"/>
                    </a:lnTo>
                    <a:lnTo>
                      <a:pt x="2564962" y="833431"/>
                    </a:lnTo>
                    <a:lnTo>
                      <a:pt x="2581145" y="875658"/>
                    </a:lnTo>
                    <a:lnTo>
                      <a:pt x="2595919" y="918560"/>
                    </a:lnTo>
                    <a:lnTo>
                      <a:pt x="2609258" y="962110"/>
                    </a:lnTo>
                    <a:lnTo>
                      <a:pt x="2621133" y="1006280"/>
                    </a:lnTo>
                    <a:lnTo>
                      <a:pt x="2631516" y="1051041"/>
                    </a:lnTo>
                    <a:lnTo>
                      <a:pt x="2640379" y="1096365"/>
                    </a:lnTo>
                    <a:lnTo>
                      <a:pt x="2647694" y="1142225"/>
                    </a:lnTo>
                    <a:lnTo>
                      <a:pt x="2653432" y="1188592"/>
                    </a:lnTo>
                    <a:lnTo>
                      <a:pt x="2657565" y="1235437"/>
                    </a:lnTo>
                    <a:lnTo>
                      <a:pt x="2660066" y="1282734"/>
                    </a:lnTo>
                    <a:lnTo>
                      <a:pt x="2660905" y="1330435"/>
                    </a:lnTo>
                    <a:lnTo>
                      <a:pt x="2660066" y="1378172"/>
                    </a:lnTo>
                    <a:lnTo>
                      <a:pt x="2657565" y="1425468"/>
                    </a:lnTo>
                    <a:lnTo>
                      <a:pt x="2653432" y="1472314"/>
                    </a:lnTo>
                    <a:lnTo>
                      <a:pt x="2647694" y="1518681"/>
                    </a:lnTo>
                    <a:lnTo>
                      <a:pt x="2640379" y="1564540"/>
                    </a:lnTo>
                    <a:lnTo>
                      <a:pt x="2631516" y="1609865"/>
                    </a:lnTo>
                    <a:lnTo>
                      <a:pt x="2621133" y="1654626"/>
                    </a:lnTo>
                    <a:lnTo>
                      <a:pt x="2609258" y="1698796"/>
                    </a:lnTo>
                    <a:lnTo>
                      <a:pt x="2595919" y="1742346"/>
                    </a:lnTo>
                    <a:lnTo>
                      <a:pt x="2581145" y="1785248"/>
                    </a:lnTo>
                    <a:lnTo>
                      <a:pt x="2564962" y="1827474"/>
                    </a:lnTo>
                    <a:lnTo>
                      <a:pt x="2547401" y="1868996"/>
                    </a:lnTo>
                    <a:lnTo>
                      <a:pt x="2528487" y="1909786"/>
                    </a:lnTo>
                    <a:lnTo>
                      <a:pt x="2508251" y="1949816"/>
                    </a:lnTo>
                    <a:lnTo>
                      <a:pt x="2486720" y="1989057"/>
                    </a:lnTo>
                    <a:lnTo>
                      <a:pt x="2463922" y="2027482"/>
                    </a:lnTo>
                    <a:lnTo>
                      <a:pt x="2439885" y="2065062"/>
                    </a:lnTo>
                    <a:lnTo>
                      <a:pt x="2414637" y="2101769"/>
                    </a:lnTo>
                    <a:lnTo>
                      <a:pt x="2388207" y="2137575"/>
                    </a:lnTo>
                    <a:lnTo>
                      <a:pt x="2360623" y="2172451"/>
                    </a:lnTo>
                    <a:lnTo>
                      <a:pt x="2331912" y="2206371"/>
                    </a:lnTo>
                    <a:lnTo>
                      <a:pt x="2302103" y="2239305"/>
                    </a:lnTo>
                    <a:lnTo>
                      <a:pt x="2271225" y="2271225"/>
                    </a:lnTo>
                    <a:lnTo>
                      <a:pt x="2239305" y="2302103"/>
                    </a:lnTo>
                    <a:lnTo>
                      <a:pt x="2206371" y="2331912"/>
                    </a:lnTo>
                    <a:lnTo>
                      <a:pt x="2172451" y="2360623"/>
                    </a:lnTo>
                    <a:lnTo>
                      <a:pt x="2137575" y="2388207"/>
                    </a:lnTo>
                    <a:lnTo>
                      <a:pt x="2101769" y="2414637"/>
                    </a:lnTo>
                    <a:lnTo>
                      <a:pt x="2065062" y="2439885"/>
                    </a:lnTo>
                    <a:lnTo>
                      <a:pt x="2027482" y="2463922"/>
                    </a:lnTo>
                    <a:lnTo>
                      <a:pt x="1989057" y="2486720"/>
                    </a:lnTo>
                    <a:lnTo>
                      <a:pt x="1949816" y="2508251"/>
                    </a:lnTo>
                    <a:lnTo>
                      <a:pt x="1909786" y="2528487"/>
                    </a:lnTo>
                    <a:lnTo>
                      <a:pt x="1868996" y="2547400"/>
                    </a:lnTo>
                    <a:lnTo>
                      <a:pt x="1827474" y="2564962"/>
                    </a:lnTo>
                    <a:lnTo>
                      <a:pt x="1785248" y="2581144"/>
                    </a:lnTo>
                    <a:lnTo>
                      <a:pt x="1742345" y="2595919"/>
                    </a:lnTo>
                    <a:lnTo>
                      <a:pt x="1698795" y="2609258"/>
                    </a:lnTo>
                    <a:lnTo>
                      <a:pt x="1654626" y="2621133"/>
                    </a:lnTo>
                    <a:lnTo>
                      <a:pt x="1609864" y="2631516"/>
                    </a:lnTo>
                    <a:lnTo>
                      <a:pt x="1564540" y="2640379"/>
                    </a:lnTo>
                    <a:lnTo>
                      <a:pt x="1518680" y="2647694"/>
                    </a:lnTo>
                    <a:lnTo>
                      <a:pt x="1472314" y="2653432"/>
                    </a:lnTo>
                    <a:lnTo>
                      <a:pt x="1425468" y="2657565"/>
                    </a:lnTo>
                    <a:lnTo>
                      <a:pt x="1378171" y="2660066"/>
                    </a:lnTo>
                    <a:lnTo>
                      <a:pt x="1330452" y="2660906"/>
                    </a:lnTo>
                    <a:close/>
                  </a:path>
                </a:pathLst>
              </a:custGeom>
              <a:solidFill>
                <a:srgbClr val="326D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58" name="Google Shape;858;p74"/>
              <p:cNvSpPr/>
              <p:nvPr/>
            </p:nvSpPr>
            <p:spPr>
              <a:xfrm>
                <a:off x="1778853" y="6281382"/>
                <a:ext cx="2657475" cy="2656840"/>
              </a:xfrm>
              <a:custGeom>
                <a:rect b="b" l="l" r="r" t="t"/>
                <a:pathLst>
                  <a:path extrusionOk="0" h="2656840" w="2657475">
                    <a:moveTo>
                      <a:pt x="0" y="1329610"/>
                    </a:moveTo>
                    <a:lnTo>
                      <a:pt x="839" y="1377327"/>
                    </a:lnTo>
                    <a:lnTo>
                      <a:pt x="3340" y="1424624"/>
                    </a:lnTo>
                    <a:lnTo>
                      <a:pt x="7473" y="1471469"/>
                    </a:lnTo>
                    <a:lnTo>
                      <a:pt x="13211" y="1517836"/>
                    </a:lnTo>
                    <a:lnTo>
                      <a:pt x="20526" y="1563695"/>
                    </a:lnTo>
                    <a:lnTo>
                      <a:pt x="29389" y="1609020"/>
                    </a:lnTo>
                    <a:lnTo>
                      <a:pt x="39772" y="1653781"/>
                    </a:lnTo>
                    <a:lnTo>
                      <a:pt x="51647" y="1697950"/>
                    </a:lnTo>
                    <a:lnTo>
                      <a:pt x="64986" y="1741500"/>
                    </a:lnTo>
                    <a:lnTo>
                      <a:pt x="79760" y="1784402"/>
                    </a:lnTo>
                    <a:lnTo>
                      <a:pt x="95943" y="1826628"/>
                    </a:lnTo>
                    <a:lnTo>
                      <a:pt x="113504" y="1868151"/>
                    </a:lnTo>
                    <a:lnTo>
                      <a:pt x="132417" y="1908941"/>
                    </a:lnTo>
                    <a:lnTo>
                      <a:pt x="152654" y="1948970"/>
                    </a:lnTo>
                    <a:lnTo>
                      <a:pt x="174185" y="1988211"/>
                    </a:lnTo>
                    <a:lnTo>
                      <a:pt x="196983" y="2026636"/>
                    </a:lnTo>
                    <a:lnTo>
                      <a:pt x="221020" y="2064216"/>
                    </a:lnTo>
                    <a:lnTo>
                      <a:pt x="246267" y="2100922"/>
                    </a:lnTo>
                    <a:lnTo>
                      <a:pt x="272697" y="2136728"/>
                    </a:lnTo>
                    <a:lnTo>
                      <a:pt x="300282" y="2171605"/>
                    </a:lnTo>
                    <a:lnTo>
                      <a:pt x="328992" y="2205524"/>
                    </a:lnTo>
                    <a:lnTo>
                      <a:pt x="358801" y="2238458"/>
                    </a:lnTo>
                    <a:lnTo>
                      <a:pt x="389679" y="2270378"/>
                    </a:lnTo>
                    <a:lnTo>
                      <a:pt x="421599" y="2301256"/>
                    </a:lnTo>
                    <a:lnTo>
                      <a:pt x="454533" y="2331065"/>
                    </a:lnTo>
                    <a:lnTo>
                      <a:pt x="488452" y="2359775"/>
                    </a:lnTo>
                    <a:lnTo>
                      <a:pt x="523329" y="2387360"/>
                    </a:lnTo>
                    <a:lnTo>
                      <a:pt x="559135" y="2413790"/>
                    </a:lnTo>
                    <a:lnTo>
                      <a:pt x="595841" y="2439037"/>
                    </a:lnTo>
                    <a:lnTo>
                      <a:pt x="633421" y="2463074"/>
                    </a:lnTo>
                    <a:lnTo>
                      <a:pt x="671846" y="2485872"/>
                    </a:lnTo>
                    <a:lnTo>
                      <a:pt x="711087" y="2507403"/>
                    </a:lnTo>
                    <a:lnTo>
                      <a:pt x="751116" y="2527640"/>
                    </a:lnTo>
                    <a:lnTo>
                      <a:pt x="791906" y="2546553"/>
                    </a:lnTo>
                    <a:lnTo>
                      <a:pt x="833428" y="2564114"/>
                    </a:lnTo>
                    <a:lnTo>
                      <a:pt x="875655" y="2580297"/>
                    </a:lnTo>
                    <a:lnTo>
                      <a:pt x="918557" y="2595071"/>
                    </a:lnTo>
                    <a:lnTo>
                      <a:pt x="962107" y="2608410"/>
                    </a:lnTo>
                    <a:lnTo>
                      <a:pt x="1006276" y="2620285"/>
                    </a:lnTo>
                    <a:lnTo>
                      <a:pt x="1051037" y="2630668"/>
                    </a:lnTo>
                    <a:lnTo>
                      <a:pt x="1096362" y="2639531"/>
                    </a:lnTo>
                    <a:lnTo>
                      <a:pt x="1142221" y="2646846"/>
                    </a:lnTo>
                    <a:lnTo>
                      <a:pt x="1188588" y="2652584"/>
                    </a:lnTo>
                    <a:lnTo>
                      <a:pt x="1234499" y="2656635"/>
                    </a:lnTo>
                  </a:path>
                  <a:path extrusionOk="0" h="2656840" w="2657475">
                    <a:moveTo>
                      <a:pt x="1426398" y="2656635"/>
                    </a:moveTo>
                    <a:lnTo>
                      <a:pt x="1472309" y="2652584"/>
                    </a:lnTo>
                    <a:lnTo>
                      <a:pt x="1518676" y="2646846"/>
                    </a:lnTo>
                    <a:lnTo>
                      <a:pt x="1564535" y="2639531"/>
                    </a:lnTo>
                    <a:lnTo>
                      <a:pt x="1609860" y="2630668"/>
                    </a:lnTo>
                    <a:lnTo>
                      <a:pt x="1654621" y="2620285"/>
                    </a:lnTo>
                    <a:lnTo>
                      <a:pt x="1698790" y="2608410"/>
                    </a:lnTo>
                    <a:lnTo>
                      <a:pt x="1742340" y="2595071"/>
                    </a:lnTo>
                    <a:lnTo>
                      <a:pt x="1785242" y="2580297"/>
                    </a:lnTo>
                    <a:lnTo>
                      <a:pt x="1827468" y="2564114"/>
                    </a:lnTo>
                    <a:lnTo>
                      <a:pt x="1868990" y="2546553"/>
                    </a:lnTo>
                    <a:lnTo>
                      <a:pt x="1909780" y="2527640"/>
                    </a:lnTo>
                    <a:lnTo>
                      <a:pt x="1949810" y="2507403"/>
                    </a:lnTo>
                    <a:lnTo>
                      <a:pt x="1989051" y="2485872"/>
                    </a:lnTo>
                    <a:lnTo>
                      <a:pt x="2027476" y="2463074"/>
                    </a:lnTo>
                    <a:lnTo>
                      <a:pt x="2065055" y="2439037"/>
                    </a:lnTo>
                    <a:lnTo>
                      <a:pt x="2101762" y="2413790"/>
                    </a:lnTo>
                    <a:lnTo>
                      <a:pt x="2137568" y="2387360"/>
                    </a:lnTo>
                    <a:lnTo>
                      <a:pt x="2172445" y="2359775"/>
                    </a:lnTo>
                    <a:lnTo>
                      <a:pt x="2206364" y="2331065"/>
                    </a:lnTo>
                    <a:lnTo>
                      <a:pt x="2239298" y="2301256"/>
                    </a:lnTo>
                    <a:lnTo>
                      <a:pt x="2271218" y="2270378"/>
                    </a:lnTo>
                    <a:lnTo>
                      <a:pt x="2302096" y="2238458"/>
                    </a:lnTo>
                    <a:lnTo>
                      <a:pt x="2331905" y="2205524"/>
                    </a:lnTo>
                    <a:lnTo>
                      <a:pt x="2360615" y="2171605"/>
                    </a:lnTo>
                    <a:lnTo>
                      <a:pt x="2388200" y="2136728"/>
                    </a:lnTo>
                    <a:lnTo>
                      <a:pt x="2414630" y="2100922"/>
                    </a:lnTo>
                    <a:lnTo>
                      <a:pt x="2439877" y="2064216"/>
                    </a:lnTo>
                    <a:lnTo>
                      <a:pt x="2463914" y="2026636"/>
                    </a:lnTo>
                    <a:lnTo>
                      <a:pt x="2486712" y="1988211"/>
                    </a:lnTo>
                    <a:lnTo>
                      <a:pt x="2508243" y="1948970"/>
                    </a:lnTo>
                    <a:lnTo>
                      <a:pt x="2528480" y="1908941"/>
                    </a:lnTo>
                    <a:lnTo>
                      <a:pt x="2547393" y="1868151"/>
                    </a:lnTo>
                    <a:lnTo>
                      <a:pt x="2564954" y="1826628"/>
                    </a:lnTo>
                    <a:lnTo>
                      <a:pt x="2581137" y="1784402"/>
                    </a:lnTo>
                    <a:lnTo>
                      <a:pt x="2595911" y="1741500"/>
                    </a:lnTo>
                    <a:lnTo>
                      <a:pt x="2609250" y="1697950"/>
                    </a:lnTo>
                    <a:lnTo>
                      <a:pt x="2621125" y="1653781"/>
                    </a:lnTo>
                    <a:lnTo>
                      <a:pt x="2631508" y="1609020"/>
                    </a:lnTo>
                    <a:lnTo>
                      <a:pt x="2640371" y="1563695"/>
                    </a:lnTo>
                    <a:lnTo>
                      <a:pt x="2647685" y="1517836"/>
                    </a:lnTo>
                    <a:lnTo>
                      <a:pt x="2653423" y="1471469"/>
                    </a:lnTo>
                    <a:lnTo>
                      <a:pt x="2657474" y="1425558"/>
                    </a:lnTo>
                  </a:path>
                  <a:path extrusionOk="0" h="2656840" w="2657475">
                    <a:moveTo>
                      <a:pt x="2657474" y="1233659"/>
                    </a:moveTo>
                    <a:lnTo>
                      <a:pt x="2653423" y="1187748"/>
                    </a:lnTo>
                    <a:lnTo>
                      <a:pt x="2647685" y="1141381"/>
                    </a:lnTo>
                    <a:lnTo>
                      <a:pt x="2640371" y="1095522"/>
                    </a:lnTo>
                    <a:lnTo>
                      <a:pt x="2631508" y="1050197"/>
                    </a:lnTo>
                    <a:lnTo>
                      <a:pt x="2621125" y="1005436"/>
                    </a:lnTo>
                    <a:lnTo>
                      <a:pt x="2609250" y="961267"/>
                    </a:lnTo>
                    <a:lnTo>
                      <a:pt x="2595911" y="917717"/>
                    </a:lnTo>
                    <a:lnTo>
                      <a:pt x="2581137" y="874815"/>
                    </a:lnTo>
                    <a:lnTo>
                      <a:pt x="2564954" y="832589"/>
                    </a:lnTo>
                    <a:lnTo>
                      <a:pt x="2547393" y="791066"/>
                    </a:lnTo>
                    <a:lnTo>
                      <a:pt x="2528480" y="750277"/>
                    </a:lnTo>
                    <a:lnTo>
                      <a:pt x="2508243" y="710247"/>
                    </a:lnTo>
                    <a:lnTo>
                      <a:pt x="2486712" y="671006"/>
                    </a:lnTo>
                    <a:lnTo>
                      <a:pt x="2463914" y="632581"/>
                    </a:lnTo>
                    <a:lnTo>
                      <a:pt x="2439877" y="595002"/>
                    </a:lnTo>
                    <a:lnTo>
                      <a:pt x="2414630" y="558295"/>
                    </a:lnTo>
                    <a:lnTo>
                      <a:pt x="2388200" y="522489"/>
                    </a:lnTo>
                    <a:lnTo>
                      <a:pt x="2360615" y="487612"/>
                    </a:lnTo>
                    <a:lnTo>
                      <a:pt x="2331905" y="453693"/>
                    </a:lnTo>
                    <a:lnTo>
                      <a:pt x="2302096" y="420759"/>
                    </a:lnTo>
                    <a:lnTo>
                      <a:pt x="2271218" y="388839"/>
                    </a:lnTo>
                    <a:lnTo>
                      <a:pt x="2239298" y="357961"/>
                    </a:lnTo>
                    <a:lnTo>
                      <a:pt x="2206364" y="328152"/>
                    </a:lnTo>
                    <a:lnTo>
                      <a:pt x="2172445" y="299442"/>
                    </a:lnTo>
                    <a:lnTo>
                      <a:pt x="2137568" y="271857"/>
                    </a:lnTo>
                    <a:lnTo>
                      <a:pt x="2101762" y="245427"/>
                    </a:lnTo>
                    <a:lnTo>
                      <a:pt x="2065055" y="220180"/>
                    </a:lnTo>
                    <a:lnTo>
                      <a:pt x="2027476" y="196143"/>
                    </a:lnTo>
                    <a:lnTo>
                      <a:pt x="1989051" y="173345"/>
                    </a:lnTo>
                    <a:lnTo>
                      <a:pt x="1949810" y="151814"/>
                    </a:lnTo>
                    <a:lnTo>
                      <a:pt x="1909780" y="131577"/>
                    </a:lnTo>
                    <a:lnTo>
                      <a:pt x="1868990" y="112664"/>
                    </a:lnTo>
                    <a:lnTo>
                      <a:pt x="1827468" y="95103"/>
                    </a:lnTo>
                    <a:lnTo>
                      <a:pt x="1785242" y="78920"/>
                    </a:lnTo>
                    <a:lnTo>
                      <a:pt x="1742340" y="64146"/>
                    </a:lnTo>
                    <a:lnTo>
                      <a:pt x="1698790" y="50807"/>
                    </a:lnTo>
                    <a:lnTo>
                      <a:pt x="1654621" y="38932"/>
                    </a:lnTo>
                    <a:lnTo>
                      <a:pt x="1609860" y="28549"/>
                    </a:lnTo>
                    <a:lnTo>
                      <a:pt x="1564535" y="19686"/>
                    </a:lnTo>
                    <a:lnTo>
                      <a:pt x="1518676" y="12372"/>
                    </a:lnTo>
                    <a:lnTo>
                      <a:pt x="1472309" y="6634"/>
                    </a:lnTo>
                    <a:lnTo>
                      <a:pt x="1425464" y="2500"/>
                    </a:lnTo>
                    <a:lnTo>
                      <a:pt x="1378168" y="0"/>
                    </a:lnTo>
                  </a:path>
                </a:pathLst>
              </a:custGeom>
              <a:noFill/>
              <a:ln cap="flat" cmpd="sng" w="209525">
                <a:solidFill>
                  <a:srgbClr val="5C5C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859" name="Google Shape;859;p74"/>
            <p:cNvSpPr txBox="1"/>
            <p:nvPr/>
          </p:nvSpPr>
          <p:spPr>
            <a:xfrm>
              <a:off x="1038141" y="4650275"/>
              <a:ext cx="1793700" cy="203700"/>
            </a:xfrm>
            <a:prstGeom prst="rect">
              <a:avLst/>
            </a:prstGeom>
            <a:noFill/>
            <a:ln>
              <a:noFill/>
            </a:ln>
          </p:spPr>
          <p:txBody>
            <a:bodyPr anchorCtr="0" anchor="t" bIns="0" lIns="0" spcFirstLastPara="1" rIns="0" wrap="square" tIns="8575">
              <a:spAutoFit/>
            </a:bodyPr>
            <a:lstStyle/>
            <a:p>
              <a:pPr indent="0" lvl="0" marL="0" marR="0" rtl="0" algn="l">
                <a:lnSpc>
                  <a:spcPct val="100000"/>
                </a:lnSpc>
                <a:spcBef>
                  <a:spcPts val="0"/>
                </a:spcBef>
                <a:spcAft>
                  <a:spcPts val="0"/>
                </a:spcAft>
                <a:buNone/>
              </a:pPr>
              <a:r>
                <a:rPr b="1" lang="en-GB" sz="1200">
                  <a:solidFill>
                    <a:schemeClr val="dk1"/>
                  </a:solidFill>
                  <a:latin typeface="Trebuchet MS"/>
                  <a:ea typeface="Trebuchet MS"/>
                  <a:cs typeface="Trebuchet MS"/>
                  <a:sym typeface="Trebuchet MS"/>
                </a:rPr>
                <a:t>Yomna Elnakeep</a:t>
              </a:r>
              <a:endParaRPr sz="1200">
                <a:solidFill>
                  <a:schemeClr val="dk1"/>
                </a:solidFill>
                <a:latin typeface="Trebuchet MS"/>
                <a:ea typeface="Trebuchet MS"/>
                <a:cs typeface="Trebuchet MS"/>
                <a:sym typeface="Trebuchet MS"/>
              </a:endParaRPr>
            </a:p>
          </p:txBody>
        </p:sp>
        <p:pic>
          <p:nvPicPr>
            <p:cNvPr id="860" name="Google Shape;860;p74"/>
            <p:cNvPicPr preferRelativeResize="0"/>
            <p:nvPr/>
          </p:nvPicPr>
          <p:blipFill>
            <a:blip r:embed="rId5">
              <a:alphaModFix/>
            </a:blip>
            <a:stretch>
              <a:fillRect/>
            </a:stretch>
          </p:blipFill>
          <p:spPr>
            <a:xfrm>
              <a:off x="992825" y="3251600"/>
              <a:ext cx="1108499" cy="1108499"/>
            </a:xfrm>
            <a:prstGeom prst="rect">
              <a:avLst/>
            </a:prstGeom>
            <a:noFill/>
            <a:ln>
              <a:noFill/>
            </a:ln>
          </p:spPr>
        </p:pic>
      </p:grpSp>
      <p:grpSp>
        <p:nvGrpSpPr>
          <p:cNvPr id="861" name="Google Shape;861;p74"/>
          <p:cNvGrpSpPr/>
          <p:nvPr/>
        </p:nvGrpSpPr>
        <p:grpSpPr>
          <a:xfrm>
            <a:off x="6344865" y="2987871"/>
            <a:ext cx="1330642" cy="1330642"/>
            <a:chOff x="13756529" y="6280542"/>
            <a:chExt cx="2661284" cy="2661284"/>
          </a:xfrm>
        </p:grpSpPr>
        <p:sp>
          <p:nvSpPr>
            <p:cNvPr id="862" name="Google Shape;862;p74"/>
            <p:cNvSpPr/>
            <p:nvPr/>
          </p:nvSpPr>
          <p:spPr>
            <a:xfrm>
              <a:off x="13756529" y="6280542"/>
              <a:ext cx="2661284" cy="2661284"/>
            </a:xfrm>
            <a:custGeom>
              <a:rect b="b" l="l" r="r" t="t"/>
              <a:pathLst>
                <a:path extrusionOk="0" h="2661284" w="2661284">
                  <a:moveTo>
                    <a:pt x="1330450" y="2660906"/>
                  </a:moveTo>
                  <a:lnTo>
                    <a:pt x="1282731" y="2660066"/>
                  </a:lnTo>
                  <a:lnTo>
                    <a:pt x="1235435" y="2657565"/>
                  </a:lnTo>
                  <a:lnTo>
                    <a:pt x="1188589" y="2653432"/>
                  </a:lnTo>
                  <a:lnTo>
                    <a:pt x="1142222" y="2647694"/>
                  </a:lnTo>
                  <a:lnTo>
                    <a:pt x="1096363" y="2640379"/>
                  </a:lnTo>
                  <a:lnTo>
                    <a:pt x="1051038" y="2631516"/>
                  </a:lnTo>
                  <a:lnTo>
                    <a:pt x="1006277" y="2621133"/>
                  </a:lnTo>
                  <a:lnTo>
                    <a:pt x="962107" y="2609258"/>
                  </a:lnTo>
                  <a:lnTo>
                    <a:pt x="918557" y="2595919"/>
                  </a:lnTo>
                  <a:lnTo>
                    <a:pt x="875655" y="2581144"/>
                  </a:lnTo>
                  <a:lnTo>
                    <a:pt x="833428" y="2564962"/>
                  </a:lnTo>
                  <a:lnTo>
                    <a:pt x="791906" y="2547400"/>
                  </a:lnTo>
                  <a:lnTo>
                    <a:pt x="751116" y="2528487"/>
                  </a:lnTo>
                  <a:lnTo>
                    <a:pt x="711086" y="2508251"/>
                  </a:lnTo>
                  <a:lnTo>
                    <a:pt x="671845" y="2486720"/>
                  </a:lnTo>
                  <a:lnTo>
                    <a:pt x="633420" y="2463922"/>
                  </a:lnTo>
                  <a:lnTo>
                    <a:pt x="595841" y="2439885"/>
                  </a:lnTo>
                  <a:lnTo>
                    <a:pt x="559134" y="2414637"/>
                  </a:lnTo>
                  <a:lnTo>
                    <a:pt x="523328" y="2388207"/>
                  </a:lnTo>
                  <a:lnTo>
                    <a:pt x="488451" y="2360623"/>
                  </a:lnTo>
                  <a:lnTo>
                    <a:pt x="454532" y="2331912"/>
                  </a:lnTo>
                  <a:lnTo>
                    <a:pt x="421598" y="2302103"/>
                  </a:lnTo>
                  <a:lnTo>
                    <a:pt x="389677" y="2271225"/>
                  </a:lnTo>
                  <a:lnTo>
                    <a:pt x="358799" y="2239305"/>
                  </a:lnTo>
                  <a:lnTo>
                    <a:pt x="328990" y="2206371"/>
                  </a:lnTo>
                  <a:lnTo>
                    <a:pt x="300280" y="2172451"/>
                  </a:lnTo>
                  <a:lnTo>
                    <a:pt x="272695" y="2137575"/>
                  </a:lnTo>
                  <a:lnTo>
                    <a:pt x="246265" y="2101769"/>
                  </a:lnTo>
                  <a:lnTo>
                    <a:pt x="221018" y="2065062"/>
                  </a:lnTo>
                  <a:lnTo>
                    <a:pt x="196981" y="2027482"/>
                  </a:lnTo>
                  <a:lnTo>
                    <a:pt x="174183" y="1989057"/>
                  </a:lnTo>
                  <a:lnTo>
                    <a:pt x="152651" y="1949816"/>
                  </a:lnTo>
                  <a:lnTo>
                    <a:pt x="132415" y="1909786"/>
                  </a:lnTo>
                  <a:lnTo>
                    <a:pt x="113502" y="1868996"/>
                  </a:lnTo>
                  <a:lnTo>
                    <a:pt x="95940" y="1827474"/>
                  </a:lnTo>
                  <a:lnTo>
                    <a:pt x="79758" y="1785248"/>
                  </a:lnTo>
                  <a:lnTo>
                    <a:pt x="64983" y="1742346"/>
                  </a:lnTo>
                  <a:lnTo>
                    <a:pt x="51644" y="1698796"/>
                  </a:lnTo>
                  <a:lnTo>
                    <a:pt x="39769" y="1654626"/>
                  </a:lnTo>
                  <a:lnTo>
                    <a:pt x="29386" y="1609865"/>
                  </a:lnTo>
                  <a:lnTo>
                    <a:pt x="20523" y="1564540"/>
                  </a:lnTo>
                  <a:lnTo>
                    <a:pt x="13209" y="1518681"/>
                  </a:lnTo>
                  <a:lnTo>
                    <a:pt x="7471" y="1472314"/>
                  </a:lnTo>
                  <a:lnTo>
                    <a:pt x="3337" y="1425468"/>
                  </a:lnTo>
                  <a:lnTo>
                    <a:pt x="837" y="1378172"/>
                  </a:lnTo>
                  <a:lnTo>
                    <a:pt x="0" y="1330602"/>
                  </a:lnTo>
                  <a:lnTo>
                    <a:pt x="837" y="1282734"/>
                  </a:lnTo>
                  <a:lnTo>
                    <a:pt x="3337" y="1235437"/>
                  </a:lnTo>
                  <a:lnTo>
                    <a:pt x="7471" y="1188592"/>
                  </a:lnTo>
                  <a:lnTo>
                    <a:pt x="13209" y="1142225"/>
                  </a:lnTo>
                  <a:lnTo>
                    <a:pt x="20523" y="1096365"/>
                  </a:lnTo>
                  <a:lnTo>
                    <a:pt x="29386" y="1051041"/>
                  </a:lnTo>
                  <a:lnTo>
                    <a:pt x="39769" y="1006280"/>
                  </a:lnTo>
                  <a:lnTo>
                    <a:pt x="51644" y="962110"/>
                  </a:lnTo>
                  <a:lnTo>
                    <a:pt x="64983" y="918560"/>
                  </a:lnTo>
                  <a:lnTo>
                    <a:pt x="79758" y="875658"/>
                  </a:lnTo>
                  <a:lnTo>
                    <a:pt x="95940" y="833431"/>
                  </a:lnTo>
                  <a:lnTo>
                    <a:pt x="113502" y="791909"/>
                  </a:lnTo>
                  <a:lnTo>
                    <a:pt x="132415" y="751119"/>
                  </a:lnTo>
                  <a:lnTo>
                    <a:pt x="152651" y="711089"/>
                  </a:lnTo>
                  <a:lnTo>
                    <a:pt x="174183" y="671848"/>
                  </a:lnTo>
                  <a:lnTo>
                    <a:pt x="196981" y="633423"/>
                  </a:lnTo>
                  <a:lnTo>
                    <a:pt x="221018" y="595843"/>
                  </a:lnTo>
                  <a:lnTo>
                    <a:pt x="246265" y="559136"/>
                  </a:lnTo>
                  <a:lnTo>
                    <a:pt x="272695" y="523331"/>
                  </a:lnTo>
                  <a:lnTo>
                    <a:pt x="300280" y="488454"/>
                  </a:lnTo>
                  <a:lnTo>
                    <a:pt x="328990" y="454534"/>
                  </a:lnTo>
                  <a:lnTo>
                    <a:pt x="358799" y="421601"/>
                  </a:lnTo>
                  <a:lnTo>
                    <a:pt x="389677" y="389680"/>
                  </a:lnTo>
                  <a:lnTo>
                    <a:pt x="421598" y="358802"/>
                  </a:lnTo>
                  <a:lnTo>
                    <a:pt x="454532" y="328993"/>
                  </a:lnTo>
                  <a:lnTo>
                    <a:pt x="488451" y="300283"/>
                  </a:lnTo>
                  <a:lnTo>
                    <a:pt x="523328" y="272698"/>
                  </a:lnTo>
                  <a:lnTo>
                    <a:pt x="559134" y="246268"/>
                  </a:lnTo>
                  <a:lnTo>
                    <a:pt x="595841" y="221020"/>
                  </a:lnTo>
                  <a:lnTo>
                    <a:pt x="633420" y="196983"/>
                  </a:lnTo>
                  <a:lnTo>
                    <a:pt x="671845" y="174185"/>
                  </a:lnTo>
                  <a:lnTo>
                    <a:pt x="711086" y="152654"/>
                  </a:lnTo>
                  <a:lnTo>
                    <a:pt x="751116" y="132418"/>
                  </a:lnTo>
                  <a:lnTo>
                    <a:pt x="791906" y="113505"/>
                  </a:lnTo>
                  <a:lnTo>
                    <a:pt x="833428" y="95943"/>
                  </a:lnTo>
                  <a:lnTo>
                    <a:pt x="875655" y="79760"/>
                  </a:lnTo>
                  <a:lnTo>
                    <a:pt x="918557" y="64986"/>
                  </a:lnTo>
                  <a:lnTo>
                    <a:pt x="962107" y="51647"/>
                  </a:lnTo>
                  <a:lnTo>
                    <a:pt x="1006277" y="39772"/>
                  </a:lnTo>
                  <a:lnTo>
                    <a:pt x="1051038" y="29389"/>
                  </a:lnTo>
                  <a:lnTo>
                    <a:pt x="1096363" y="20526"/>
                  </a:lnTo>
                  <a:lnTo>
                    <a:pt x="1142222" y="13211"/>
                  </a:lnTo>
                  <a:lnTo>
                    <a:pt x="1188589" y="7473"/>
                  </a:lnTo>
                  <a:lnTo>
                    <a:pt x="1235435" y="3340"/>
                  </a:lnTo>
                  <a:lnTo>
                    <a:pt x="1282731" y="839"/>
                  </a:lnTo>
                  <a:lnTo>
                    <a:pt x="1330441" y="0"/>
                  </a:lnTo>
                  <a:lnTo>
                    <a:pt x="1378169" y="839"/>
                  </a:lnTo>
                  <a:lnTo>
                    <a:pt x="1425466" y="3340"/>
                  </a:lnTo>
                  <a:lnTo>
                    <a:pt x="1472312" y="7473"/>
                  </a:lnTo>
                  <a:lnTo>
                    <a:pt x="1518678" y="13211"/>
                  </a:lnTo>
                  <a:lnTo>
                    <a:pt x="1564538" y="20526"/>
                  </a:lnTo>
                  <a:lnTo>
                    <a:pt x="1609862" y="29389"/>
                  </a:lnTo>
                  <a:lnTo>
                    <a:pt x="1654624" y="39772"/>
                  </a:lnTo>
                  <a:lnTo>
                    <a:pt x="1698793" y="51647"/>
                  </a:lnTo>
                  <a:lnTo>
                    <a:pt x="1742343" y="64986"/>
                  </a:lnTo>
                  <a:lnTo>
                    <a:pt x="1785245" y="79760"/>
                  </a:lnTo>
                  <a:lnTo>
                    <a:pt x="1827472" y="95943"/>
                  </a:lnTo>
                  <a:lnTo>
                    <a:pt x="1868994" y="113505"/>
                  </a:lnTo>
                  <a:lnTo>
                    <a:pt x="1909784" y="132418"/>
                  </a:lnTo>
                  <a:lnTo>
                    <a:pt x="1949814" y="152654"/>
                  </a:lnTo>
                  <a:lnTo>
                    <a:pt x="1989055" y="174185"/>
                  </a:lnTo>
                  <a:lnTo>
                    <a:pt x="2027480" y="196983"/>
                  </a:lnTo>
                  <a:lnTo>
                    <a:pt x="2065060" y="221020"/>
                  </a:lnTo>
                  <a:lnTo>
                    <a:pt x="2101767" y="246268"/>
                  </a:lnTo>
                  <a:lnTo>
                    <a:pt x="2137573" y="272698"/>
                  </a:lnTo>
                  <a:lnTo>
                    <a:pt x="2172449" y="300283"/>
                  </a:lnTo>
                  <a:lnTo>
                    <a:pt x="2206369" y="328993"/>
                  </a:lnTo>
                  <a:lnTo>
                    <a:pt x="2239303" y="358802"/>
                  </a:lnTo>
                  <a:lnTo>
                    <a:pt x="2271223" y="389680"/>
                  </a:lnTo>
                  <a:lnTo>
                    <a:pt x="2302101" y="421601"/>
                  </a:lnTo>
                  <a:lnTo>
                    <a:pt x="2331910" y="454534"/>
                  </a:lnTo>
                  <a:lnTo>
                    <a:pt x="2360621" y="488454"/>
                  </a:lnTo>
                  <a:lnTo>
                    <a:pt x="2388205" y="523331"/>
                  </a:lnTo>
                  <a:lnTo>
                    <a:pt x="2414635" y="559136"/>
                  </a:lnTo>
                  <a:lnTo>
                    <a:pt x="2439883" y="595843"/>
                  </a:lnTo>
                  <a:lnTo>
                    <a:pt x="2463920" y="633423"/>
                  </a:lnTo>
                  <a:lnTo>
                    <a:pt x="2486718" y="671848"/>
                  </a:lnTo>
                  <a:lnTo>
                    <a:pt x="2508249" y="711089"/>
                  </a:lnTo>
                  <a:lnTo>
                    <a:pt x="2528486" y="751119"/>
                  </a:lnTo>
                  <a:lnTo>
                    <a:pt x="2547399" y="791909"/>
                  </a:lnTo>
                  <a:lnTo>
                    <a:pt x="2564960" y="833431"/>
                  </a:lnTo>
                  <a:lnTo>
                    <a:pt x="2581143" y="875658"/>
                  </a:lnTo>
                  <a:lnTo>
                    <a:pt x="2595918" y="918560"/>
                  </a:lnTo>
                  <a:lnTo>
                    <a:pt x="2609256" y="962110"/>
                  </a:lnTo>
                  <a:lnTo>
                    <a:pt x="2621132" y="1006280"/>
                  </a:lnTo>
                  <a:lnTo>
                    <a:pt x="2631515" y="1051041"/>
                  </a:lnTo>
                  <a:lnTo>
                    <a:pt x="2640377" y="1096365"/>
                  </a:lnTo>
                  <a:lnTo>
                    <a:pt x="2647692" y="1142225"/>
                  </a:lnTo>
                  <a:lnTo>
                    <a:pt x="2653430" y="1188592"/>
                  </a:lnTo>
                  <a:lnTo>
                    <a:pt x="2657563" y="1235437"/>
                  </a:lnTo>
                  <a:lnTo>
                    <a:pt x="2660064" y="1282734"/>
                  </a:lnTo>
                  <a:lnTo>
                    <a:pt x="2660901" y="1330304"/>
                  </a:lnTo>
                  <a:lnTo>
                    <a:pt x="2660064" y="1378172"/>
                  </a:lnTo>
                  <a:lnTo>
                    <a:pt x="2657563" y="1425468"/>
                  </a:lnTo>
                  <a:lnTo>
                    <a:pt x="2653430" y="1472314"/>
                  </a:lnTo>
                  <a:lnTo>
                    <a:pt x="2647692" y="1518681"/>
                  </a:lnTo>
                  <a:lnTo>
                    <a:pt x="2640377" y="1564540"/>
                  </a:lnTo>
                  <a:lnTo>
                    <a:pt x="2631515" y="1609865"/>
                  </a:lnTo>
                  <a:lnTo>
                    <a:pt x="2621132" y="1654626"/>
                  </a:lnTo>
                  <a:lnTo>
                    <a:pt x="2609256" y="1698796"/>
                  </a:lnTo>
                  <a:lnTo>
                    <a:pt x="2595918" y="1742346"/>
                  </a:lnTo>
                  <a:lnTo>
                    <a:pt x="2581143" y="1785248"/>
                  </a:lnTo>
                  <a:lnTo>
                    <a:pt x="2564960" y="1827474"/>
                  </a:lnTo>
                  <a:lnTo>
                    <a:pt x="2547399" y="1868996"/>
                  </a:lnTo>
                  <a:lnTo>
                    <a:pt x="2528486" y="1909786"/>
                  </a:lnTo>
                  <a:lnTo>
                    <a:pt x="2508249" y="1949816"/>
                  </a:lnTo>
                  <a:lnTo>
                    <a:pt x="2486718" y="1989057"/>
                  </a:lnTo>
                  <a:lnTo>
                    <a:pt x="2463920" y="2027482"/>
                  </a:lnTo>
                  <a:lnTo>
                    <a:pt x="2439883" y="2065062"/>
                  </a:lnTo>
                  <a:lnTo>
                    <a:pt x="2414635" y="2101769"/>
                  </a:lnTo>
                  <a:lnTo>
                    <a:pt x="2388205" y="2137575"/>
                  </a:lnTo>
                  <a:lnTo>
                    <a:pt x="2360621" y="2172451"/>
                  </a:lnTo>
                  <a:lnTo>
                    <a:pt x="2331910" y="2206371"/>
                  </a:lnTo>
                  <a:lnTo>
                    <a:pt x="2302101" y="2239305"/>
                  </a:lnTo>
                  <a:lnTo>
                    <a:pt x="2271223" y="2271225"/>
                  </a:lnTo>
                  <a:lnTo>
                    <a:pt x="2239303" y="2302103"/>
                  </a:lnTo>
                  <a:lnTo>
                    <a:pt x="2206369" y="2331912"/>
                  </a:lnTo>
                  <a:lnTo>
                    <a:pt x="2172449" y="2360623"/>
                  </a:lnTo>
                  <a:lnTo>
                    <a:pt x="2137573" y="2388207"/>
                  </a:lnTo>
                  <a:lnTo>
                    <a:pt x="2101767" y="2414637"/>
                  </a:lnTo>
                  <a:lnTo>
                    <a:pt x="2065060" y="2439885"/>
                  </a:lnTo>
                  <a:lnTo>
                    <a:pt x="2027480" y="2463922"/>
                  </a:lnTo>
                  <a:lnTo>
                    <a:pt x="1989055" y="2486720"/>
                  </a:lnTo>
                  <a:lnTo>
                    <a:pt x="1949814" y="2508251"/>
                  </a:lnTo>
                  <a:lnTo>
                    <a:pt x="1909784" y="2528487"/>
                  </a:lnTo>
                  <a:lnTo>
                    <a:pt x="1868994" y="2547400"/>
                  </a:lnTo>
                  <a:lnTo>
                    <a:pt x="1827472" y="2564962"/>
                  </a:lnTo>
                  <a:lnTo>
                    <a:pt x="1785245" y="2581144"/>
                  </a:lnTo>
                  <a:lnTo>
                    <a:pt x="1742343" y="2595919"/>
                  </a:lnTo>
                  <a:lnTo>
                    <a:pt x="1698793" y="2609258"/>
                  </a:lnTo>
                  <a:lnTo>
                    <a:pt x="1654624" y="2621133"/>
                  </a:lnTo>
                  <a:lnTo>
                    <a:pt x="1609862" y="2631516"/>
                  </a:lnTo>
                  <a:lnTo>
                    <a:pt x="1564538" y="2640379"/>
                  </a:lnTo>
                  <a:lnTo>
                    <a:pt x="1518678" y="2647694"/>
                  </a:lnTo>
                  <a:lnTo>
                    <a:pt x="1472312" y="2653432"/>
                  </a:lnTo>
                  <a:lnTo>
                    <a:pt x="1425466" y="2657565"/>
                  </a:lnTo>
                  <a:lnTo>
                    <a:pt x="1378169" y="2660066"/>
                  </a:lnTo>
                  <a:lnTo>
                    <a:pt x="1330450" y="2660906"/>
                  </a:lnTo>
                  <a:close/>
                </a:path>
              </a:pathLst>
            </a:custGeom>
            <a:solidFill>
              <a:srgbClr val="326D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63" name="Google Shape;863;p74"/>
            <p:cNvSpPr/>
            <p:nvPr/>
          </p:nvSpPr>
          <p:spPr>
            <a:xfrm>
              <a:off x="13777052" y="6281382"/>
              <a:ext cx="2637155" cy="2656840"/>
            </a:xfrm>
            <a:custGeom>
              <a:rect b="b" l="l" r="r" t="t"/>
              <a:pathLst>
                <a:path extrusionOk="0" h="2656840" w="2637155">
                  <a:moveTo>
                    <a:pt x="0" y="1563700"/>
                  </a:moveTo>
                  <a:lnTo>
                    <a:pt x="8862" y="1609020"/>
                  </a:lnTo>
                  <a:lnTo>
                    <a:pt x="19244" y="1653781"/>
                  </a:lnTo>
                  <a:lnTo>
                    <a:pt x="31120" y="1697950"/>
                  </a:lnTo>
                  <a:lnTo>
                    <a:pt x="44458" y="1741500"/>
                  </a:lnTo>
                  <a:lnTo>
                    <a:pt x="59233" y="1784402"/>
                  </a:lnTo>
                  <a:lnTo>
                    <a:pt x="75415" y="1826629"/>
                  </a:lnTo>
                  <a:lnTo>
                    <a:pt x="92977" y="1868151"/>
                  </a:lnTo>
                  <a:lnTo>
                    <a:pt x="111890" y="1908941"/>
                  </a:lnTo>
                  <a:lnTo>
                    <a:pt x="132126" y="1948970"/>
                  </a:lnTo>
                  <a:lnTo>
                    <a:pt x="153657" y="1988211"/>
                  </a:lnTo>
                  <a:lnTo>
                    <a:pt x="176456" y="2026636"/>
                  </a:lnTo>
                  <a:lnTo>
                    <a:pt x="200493" y="2064216"/>
                  </a:lnTo>
                  <a:lnTo>
                    <a:pt x="225740" y="2100922"/>
                  </a:lnTo>
                  <a:lnTo>
                    <a:pt x="252170" y="2136728"/>
                  </a:lnTo>
                  <a:lnTo>
                    <a:pt x="279754" y="2171605"/>
                  </a:lnTo>
                  <a:lnTo>
                    <a:pt x="308465" y="2205524"/>
                  </a:lnTo>
                  <a:lnTo>
                    <a:pt x="338273" y="2238458"/>
                  </a:lnTo>
                  <a:lnTo>
                    <a:pt x="369152" y="2270378"/>
                  </a:lnTo>
                  <a:lnTo>
                    <a:pt x="401072" y="2301256"/>
                  </a:lnTo>
                  <a:lnTo>
                    <a:pt x="434006" y="2331065"/>
                  </a:lnTo>
                  <a:lnTo>
                    <a:pt x="467925" y="2359775"/>
                  </a:lnTo>
                  <a:lnTo>
                    <a:pt x="502802" y="2387360"/>
                  </a:lnTo>
                  <a:lnTo>
                    <a:pt x="538607" y="2413790"/>
                  </a:lnTo>
                  <a:lnTo>
                    <a:pt x="575314" y="2439037"/>
                  </a:lnTo>
                  <a:lnTo>
                    <a:pt x="612894" y="2463074"/>
                  </a:lnTo>
                  <a:lnTo>
                    <a:pt x="651318" y="2485872"/>
                  </a:lnTo>
                  <a:lnTo>
                    <a:pt x="690560" y="2507404"/>
                  </a:lnTo>
                  <a:lnTo>
                    <a:pt x="730589" y="2527640"/>
                  </a:lnTo>
                  <a:lnTo>
                    <a:pt x="771379" y="2546553"/>
                  </a:lnTo>
                  <a:lnTo>
                    <a:pt x="812901" y="2564114"/>
                  </a:lnTo>
                  <a:lnTo>
                    <a:pt x="855127" y="2580297"/>
                  </a:lnTo>
                  <a:lnTo>
                    <a:pt x="898030" y="2595071"/>
                  </a:lnTo>
                  <a:lnTo>
                    <a:pt x="941579" y="2608410"/>
                  </a:lnTo>
                  <a:lnTo>
                    <a:pt x="985749" y="2620285"/>
                  </a:lnTo>
                  <a:lnTo>
                    <a:pt x="1030510" y="2630668"/>
                  </a:lnTo>
                  <a:lnTo>
                    <a:pt x="1075834" y="2639531"/>
                  </a:lnTo>
                  <a:lnTo>
                    <a:pt x="1121694" y="2646846"/>
                  </a:lnTo>
                  <a:lnTo>
                    <a:pt x="1168060" y="2652584"/>
                  </a:lnTo>
                  <a:lnTo>
                    <a:pt x="1213972" y="2656635"/>
                  </a:lnTo>
                </a:path>
                <a:path extrusionOk="0" h="2656840" w="2637155">
                  <a:moveTo>
                    <a:pt x="1405871" y="2656635"/>
                  </a:moveTo>
                  <a:lnTo>
                    <a:pt x="1451782" y="2652584"/>
                  </a:lnTo>
                  <a:lnTo>
                    <a:pt x="1498148" y="2646846"/>
                  </a:lnTo>
                  <a:lnTo>
                    <a:pt x="1544008" y="2639531"/>
                  </a:lnTo>
                  <a:lnTo>
                    <a:pt x="1589332" y="2630668"/>
                  </a:lnTo>
                  <a:lnTo>
                    <a:pt x="1634093" y="2620285"/>
                  </a:lnTo>
                  <a:lnTo>
                    <a:pt x="1678263" y="2608410"/>
                  </a:lnTo>
                  <a:lnTo>
                    <a:pt x="1721813" y="2595071"/>
                  </a:lnTo>
                  <a:lnTo>
                    <a:pt x="1764715" y="2580297"/>
                  </a:lnTo>
                  <a:lnTo>
                    <a:pt x="1806941" y="2564114"/>
                  </a:lnTo>
                  <a:lnTo>
                    <a:pt x="1848463" y="2546553"/>
                  </a:lnTo>
                  <a:lnTo>
                    <a:pt x="1889253" y="2527640"/>
                  </a:lnTo>
                  <a:lnTo>
                    <a:pt x="1929283" y="2507404"/>
                  </a:lnTo>
                  <a:lnTo>
                    <a:pt x="1968524" y="2485872"/>
                  </a:lnTo>
                  <a:lnTo>
                    <a:pt x="2006948" y="2463074"/>
                  </a:lnTo>
                  <a:lnTo>
                    <a:pt x="2044528" y="2439037"/>
                  </a:lnTo>
                  <a:lnTo>
                    <a:pt x="2081235" y="2413790"/>
                  </a:lnTo>
                  <a:lnTo>
                    <a:pt x="2117041" y="2387360"/>
                  </a:lnTo>
                  <a:lnTo>
                    <a:pt x="2151917" y="2359775"/>
                  </a:lnTo>
                  <a:lnTo>
                    <a:pt x="2185837" y="2331065"/>
                  </a:lnTo>
                  <a:lnTo>
                    <a:pt x="2218770" y="2301256"/>
                  </a:lnTo>
                  <a:lnTo>
                    <a:pt x="2250691" y="2270378"/>
                  </a:lnTo>
                  <a:lnTo>
                    <a:pt x="2281569" y="2238458"/>
                  </a:lnTo>
                  <a:lnTo>
                    <a:pt x="2311378" y="2205524"/>
                  </a:lnTo>
                  <a:lnTo>
                    <a:pt x="2340088" y="2171605"/>
                  </a:lnTo>
                  <a:lnTo>
                    <a:pt x="2367672" y="2136728"/>
                  </a:lnTo>
                  <a:lnTo>
                    <a:pt x="2394102" y="2100922"/>
                  </a:lnTo>
                  <a:lnTo>
                    <a:pt x="2419350" y="2064216"/>
                  </a:lnTo>
                  <a:lnTo>
                    <a:pt x="2443387" y="2026636"/>
                  </a:lnTo>
                  <a:lnTo>
                    <a:pt x="2466185" y="1988211"/>
                  </a:lnTo>
                  <a:lnTo>
                    <a:pt x="2487716" y="1948970"/>
                  </a:lnTo>
                  <a:lnTo>
                    <a:pt x="2507952" y="1908941"/>
                  </a:lnTo>
                  <a:lnTo>
                    <a:pt x="2526865" y="1868151"/>
                  </a:lnTo>
                  <a:lnTo>
                    <a:pt x="2544427" y="1826629"/>
                  </a:lnTo>
                  <a:lnTo>
                    <a:pt x="2560609" y="1784402"/>
                  </a:lnTo>
                  <a:lnTo>
                    <a:pt x="2575384" y="1741500"/>
                  </a:lnTo>
                  <a:lnTo>
                    <a:pt x="2588723" y="1697950"/>
                  </a:lnTo>
                  <a:lnTo>
                    <a:pt x="2600598" y="1653781"/>
                  </a:lnTo>
                  <a:lnTo>
                    <a:pt x="2610981" y="1609020"/>
                  </a:lnTo>
                  <a:lnTo>
                    <a:pt x="2619844" y="1563695"/>
                  </a:lnTo>
                  <a:lnTo>
                    <a:pt x="2627158" y="1517836"/>
                  </a:lnTo>
                  <a:lnTo>
                    <a:pt x="2632896" y="1471469"/>
                  </a:lnTo>
                  <a:lnTo>
                    <a:pt x="2636948" y="1425549"/>
                  </a:lnTo>
                </a:path>
                <a:path extrusionOk="0" h="2656840" w="2637155">
                  <a:moveTo>
                    <a:pt x="2636948" y="1233668"/>
                  </a:moveTo>
                  <a:lnTo>
                    <a:pt x="2632896" y="1187748"/>
                  </a:lnTo>
                  <a:lnTo>
                    <a:pt x="2627158" y="1141381"/>
                  </a:lnTo>
                  <a:lnTo>
                    <a:pt x="2619844" y="1095522"/>
                  </a:lnTo>
                  <a:lnTo>
                    <a:pt x="2610981" y="1050197"/>
                  </a:lnTo>
                  <a:lnTo>
                    <a:pt x="2600598" y="1005436"/>
                  </a:lnTo>
                  <a:lnTo>
                    <a:pt x="2588723" y="961267"/>
                  </a:lnTo>
                  <a:lnTo>
                    <a:pt x="2575384" y="917717"/>
                  </a:lnTo>
                  <a:lnTo>
                    <a:pt x="2560609" y="874815"/>
                  </a:lnTo>
                  <a:lnTo>
                    <a:pt x="2544427" y="832589"/>
                  </a:lnTo>
                  <a:lnTo>
                    <a:pt x="2526865" y="791067"/>
                  </a:lnTo>
                  <a:lnTo>
                    <a:pt x="2507952" y="750277"/>
                  </a:lnTo>
                  <a:lnTo>
                    <a:pt x="2487716" y="710247"/>
                  </a:lnTo>
                  <a:lnTo>
                    <a:pt x="2466185" y="671006"/>
                  </a:lnTo>
                  <a:lnTo>
                    <a:pt x="2443387" y="632581"/>
                  </a:lnTo>
                  <a:lnTo>
                    <a:pt x="2419350" y="595002"/>
                  </a:lnTo>
                  <a:lnTo>
                    <a:pt x="2394102" y="558295"/>
                  </a:lnTo>
                  <a:lnTo>
                    <a:pt x="2367672" y="522489"/>
                  </a:lnTo>
                  <a:lnTo>
                    <a:pt x="2340088" y="487612"/>
                  </a:lnTo>
                  <a:lnTo>
                    <a:pt x="2311378" y="453693"/>
                  </a:lnTo>
                  <a:lnTo>
                    <a:pt x="2281569" y="420759"/>
                  </a:lnTo>
                  <a:lnTo>
                    <a:pt x="2250691" y="388839"/>
                  </a:lnTo>
                  <a:lnTo>
                    <a:pt x="2218770" y="357961"/>
                  </a:lnTo>
                  <a:lnTo>
                    <a:pt x="2185837" y="328152"/>
                  </a:lnTo>
                  <a:lnTo>
                    <a:pt x="2151917" y="299442"/>
                  </a:lnTo>
                  <a:lnTo>
                    <a:pt x="2117041" y="271857"/>
                  </a:lnTo>
                  <a:lnTo>
                    <a:pt x="2081235" y="245427"/>
                  </a:lnTo>
                  <a:lnTo>
                    <a:pt x="2044528" y="220180"/>
                  </a:lnTo>
                  <a:lnTo>
                    <a:pt x="2006948" y="196143"/>
                  </a:lnTo>
                  <a:lnTo>
                    <a:pt x="1968524" y="173345"/>
                  </a:lnTo>
                  <a:lnTo>
                    <a:pt x="1929283" y="151814"/>
                  </a:lnTo>
                  <a:lnTo>
                    <a:pt x="1889253" y="131577"/>
                  </a:lnTo>
                  <a:lnTo>
                    <a:pt x="1848463" y="112664"/>
                  </a:lnTo>
                  <a:lnTo>
                    <a:pt x="1806941" y="95103"/>
                  </a:lnTo>
                  <a:lnTo>
                    <a:pt x="1764715" y="78921"/>
                  </a:lnTo>
                  <a:lnTo>
                    <a:pt x="1721813" y="64146"/>
                  </a:lnTo>
                  <a:lnTo>
                    <a:pt x="1678263" y="50807"/>
                  </a:lnTo>
                  <a:lnTo>
                    <a:pt x="1634093" y="38932"/>
                  </a:lnTo>
                  <a:lnTo>
                    <a:pt x="1589332" y="28549"/>
                  </a:lnTo>
                  <a:lnTo>
                    <a:pt x="1544008" y="19686"/>
                  </a:lnTo>
                  <a:lnTo>
                    <a:pt x="1498148" y="12372"/>
                  </a:lnTo>
                  <a:lnTo>
                    <a:pt x="1451782" y="6634"/>
                  </a:lnTo>
                  <a:lnTo>
                    <a:pt x="1404936" y="2500"/>
                  </a:lnTo>
                  <a:lnTo>
                    <a:pt x="1357640" y="0"/>
                  </a:lnTo>
                </a:path>
              </a:pathLst>
            </a:custGeom>
            <a:noFill/>
            <a:ln cap="flat" cmpd="sng" w="209525">
              <a:solidFill>
                <a:srgbClr val="5C5C5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864" name="Google Shape;864;p74"/>
          <p:cNvSpPr txBox="1"/>
          <p:nvPr/>
        </p:nvSpPr>
        <p:spPr>
          <a:xfrm>
            <a:off x="1005087" y="4421319"/>
            <a:ext cx="1142100" cy="193500"/>
          </a:xfrm>
          <a:prstGeom prst="rect">
            <a:avLst/>
          </a:prstGeom>
          <a:noFill/>
          <a:ln>
            <a:noFill/>
          </a:ln>
        </p:spPr>
        <p:txBody>
          <a:bodyPr anchorCtr="0" anchor="t" bIns="0" lIns="0" spcFirstLastPara="1" rIns="0" wrap="square" tIns="8575">
            <a:spAutoFit/>
          </a:bodyPr>
          <a:lstStyle/>
          <a:p>
            <a:pPr indent="0" lvl="0" marL="12700" marR="0" rtl="0" algn="l">
              <a:lnSpc>
                <a:spcPct val="100000"/>
              </a:lnSpc>
              <a:spcBef>
                <a:spcPts val="0"/>
              </a:spcBef>
              <a:spcAft>
                <a:spcPts val="0"/>
              </a:spcAft>
              <a:buNone/>
            </a:pPr>
            <a:r>
              <a:rPr b="1" lang="en-GB" sz="1200">
                <a:solidFill>
                  <a:schemeClr val="dk1"/>
                </a:solidFill>
                <a:latin typeface="Trebuchet MS"/>
                <a:ea typeface="Trebuchet MS"/>
                <a:cs typeface="Trebuchet MS"/>
                <a:sym typeface="Trebuchet MS"/>
              </a:rPr>
              <a:t>Loay Gamal</a:t>
            </a:r>
            <a:endParaRPr sz="1200">
              <a:solidFill>
                <a:schemeClr val="dk1"/>
              </a:solidFill>
              <a:latin typeface="Trebuchet MS"/>
              <a:ea typeface="Trebuchet MS"/>
              <a:cs typeface="Trebuchet MS"/>
              <a:sym typeface="Trebuchet MS"/>
            </a:endParaRPr>
          </a:p>
        </p:txBody>
      </p:sp>
      <p:pic>
        <p:nvPicPr>
          <p:cNvPr id="865" name="Google Shape;865;p74"/>
          <p:cNvPicPr preferRelativeResize="0"/>
          <p:nvPr/>
        </p:nvPicPr>
        <p:blipFill>
          <a:blip r:embed="rId6">
            <a:alphaModFix/>
          </a:blip>
          <a:stretch>
            <a:fillRect/>
          </a:stretch>
        </p:blipFill>
        <p:spPr>
          <a:xfrm>
            <a:off x="946950" y="3005950"/>
            <a:ext cx="1142100" cy="1142100"/>
          </a:xfrm>
          <a:prstGeom prst="rect">
            <a:avLst/>
          </a:prstGeom>
          <a:noFill/>
          <a:ln>
            <a:noFill/>
          </a:ln>
        </p:spPr>
      </p:pic>
      <p:sp>
        <p:nvSpPr>
          <p:cNvPr id="866" name="Google Shape;866;p74"/>
          <p:cNvSpPr txBox="1"/>
          <p:nvPr/>
        </p:nvSpPr>
        <p:spPr>
          <a:xfrm>
            <a:off x="6250625" y="44213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chemeClr val="dk1"/>
                </a:solidFill>
                <a:latin typeface="Trebuchet MS"/>
                <a:ea typeface="Trebuchet MS"/>
                <a:cs typeface="Trebuchet MS"/>
                <a:sym typeface="Trebuchet MS"/>
              </a:rPr>
              <a:t>Mohammed Gamal</a:t>
            </a:r>
            <a:endParaRPr/>
          </a:p>
        </p:txBody>
      </p:sp>
      <p:pic>
        <p:nvPicPr>
          <p:cNvPr id="867" name="Google Shape;867;p74"/>
          <p:cNvPicPr preferRelativeResize="0"/>
          <p:nvPr/>
        </p:nvPicPr>
        <p:blipFill>
          <a:blip r:embed="rId7">
            <a:alphaModFix/>
          </a:blip>
          <a:stretch>
            <a:fillRect/>
          </a:stretch>
        </p:blipFill>
        <p:spPr>
          <a:xfrm>
            <a:off x="6439138" y="3082149"/>
            <a:ext cx="1142101" cy="1142101"/>
          </a:xfrm>
          <a:prstGeom prst="rect">
            <a:avLst/>
          </a:prstGeom>
          <a:noFill/>
          <a:ln>
            <a:noFill/>
          </a:ln>
        </p:spPr>
      </p:pic>
      <p:pic>
        <p:nvPicPr>
          <p:cNvPr id="868" name="Google Shape;868;p74"/>
          <p:cNvPicPr preferRelativeResize="0"/>
          <p:nvPr/>
        </p:nvPicPr>
        <p:blipFill>
          <a:blip r:embed="rId8">
            <a:alphaModFix/>
          </a:blip>
          <a:stretch>
            <a:fillRect/>
          </a:stretch>
        </p:blipFill>
        <p:spPr>
          <a:xfrm>
            <a:off x="3695950" y="3082162"/>
            <a:ext cx="1142075" cy="1142075"/>
          </a:xfrm>
          <a:prstGeom prst="rect">
            <a:avLst/>
          </a:prstGeom>
          <a:noFill/>
          <a:ln>
            <a:noFill/>
          </a:ln>
        </p:spPr>
      </p:pic>
      <p:pic>
        <p:nvPicPr>
          <p:cNvPr id="869" name="Google Shape;869;p74"/>
          <p:cNvPicPr preferRelativeResize="0"/>
          <p:nvPr/>
        </p:nvPicPr>
        <p:blipFill>
          <a:blip r:embed="rId9">
            <a:alphaModFix/>
          </a:blip>
          <a:stretch>
            <a:fillRect/>
          </a:stretch>
        </p:blipFill>
        <p:spPr>
          <a:xfrm>
            <a:off x="5024401" y="761975"/>
            <a:ext cx="1038425" cy="1038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73" name="Shape 873"/>
        <p:cNvGrpSpPr/>
        <p:nvPr/>
      </p:nvGrpSpPr>
      <p:grpSpPr>
        <a:xfrm>
          <a:off x="0" y="0"/>
          <a:ext cx="0" cy="0"/>
          <a:chOff x="0" y="0"/>
          <a:chExt cx="0" cy="0"/>
        </a:xfrm>
      </p:grpSpPr>
      <p:pic>
        <p:nvPicPr>
          <p:cNvPr id="874" name="Google Shape;874;p75"/>
          <p:cNvPicPr preferRelativeResize="0"/>
          <p:nvPr/>
        </p:nvPicPr>
        <p:blipFill rotWithShape="1">
          <a:blip r:embed="rId3">
            <a:alphaModFix/>
          </a:blip>
          <a:srcRect b="0" l="0" r="0" t="0"/>
          <a:stretch/>
        </p:blipFill>
        <p:spPr>
          <a:xfrm>
            <a:off x="514350" y="216498"/>
            <a:ext cx="928687" cy="852487"/>
          </a:xfrm>
          <a:prstGeom prst="rect">
            <a:avLst/>
          </a:prstGeom>
          <a:noFill/>
          <a:ln>
            <a:noFill/>
          </a:ln>
        </p:spPr>
      </p:pic>
      <p:sp>
        <p:nvSpPr>
          <p:cNvPr id="875" name="Google Shape;875;p75"/>
          <p:cNvSpPr/>
          <p:nvPr/>
        </p:nvSpPr>
        <p:spPr>
          <a:xfrm>
            <a:off x="796735" y="3318523"/>
            <a:ext cx="1524000" cy="1824989"/>
          </a:xfrm>
          <a:custGeom>
            <a:rect b="b" l="l" r="r" t="t"/>
            <a:pathLst>
              <a:path extrusionOk="0" h="3649979" w="3048000">
                <a:moveTo>
                  <a:pt x="1583372" y="401739"/>
                </a:moveTo>
                <a:lnTo>
                  <a:pt x="1580730" y="361734"/>
                </a:lnTo>
                <a:lnTo>
                  <a:pt x="1574190" y="322173"/>
                </a:lnTo>
                <a:lnTo>
                  <a:pt x="1563801" y="283438"/>
                </a:lnTo>
                <a:lnTo>
                  <a:pt x="1549666" y="245922"/>
                </a:lnTo>
                <a:lnTo>
                  <a:pt x="1531912" y="209956"/>
                </a:lnTo>
                <a:lnTo>
                  <a:pt x="1510728" y="175920"/>
                </a:lnTo>
                <a:lnTo>
                  <a:pt x="1486306" y="144106"/>
                </a:lnTo>
                <a:lnTo>
                  <a:pt x="1458887" y="114846"/>
                </a:lnTo>
                <a:lnTo>
                  <a:pt x="1428737" y="88417"/>
                </a:lnTo>
                <a:lnTo>
                  <a:pt x="1396136" y="65074"/>
                </a:lnTo>
                <a:lnTo>
                  <a:pt x="1361401" y="45034"/>
                </a:lnTo>
                <a:lnTo>
                  <a:pt x="1324864" y="28498"/>
                </a:lnTo>
                <a:lnTo>
                  <a:pt x="1286891" y="15621"/>
                </a:lnTo>
                <a:lnTo>
                  <a:pt x="1247838" y="6527"/>
                </a:lnTo>
                <a:lnTo>
                  <a:pt x="1208074" y="1295"/>
                </a:lnTo>
                <a:lnTo>
                  <a:pt x="1167993" y="0"/>
                </a:lnTo>
                <a:lnTo>
                  <a:pt x="1147953" y="825"/>
                </a:lnTo>
                <a:lnTo>
                  <a:pt x="1108113" y="5410"/>
                </a:lnTo>
                <a:lnTo>
                  <a:pt x="1068920" y="13893"/>
                </a:lnTo>
                <a:lnTo>
                  <a:pt x="1030744" y="26162"/>
                </a:lnTo>
                <a:lnTo>
                  <a:pt x="993965" y="42125"/>
                </a:lnTo>
                <a:lnTo>
                  <a:pt x="958913" y="61607"/>
                </a:lnTo>
                <a:lnTo>
                  <a:pt x="925957" y="84442"/>
                </a:lnTo>
                <a:lnTo>
                  <a:pt x="895375" y="110388"/>
                </a:lnTo>
                <a:lnTo>
                  <a:pt x="867498" y="139204"/>
                </a:lnTo>
                <a:lnTo>
                  <a:pt x="842581" y="170624"/>
                </a:lnTo>
                <a:lnTo>
                  <a:pt x="820864" y="204330"/>
                </a:lnTo>
                <a:lnTo>
                  <a:pt x="802551" y="240004"/>
                </a:lnTo>
                <a:lnTo>
                  <a:pt x="787819" y="277291"/>
                </a:lnTo>
                <a:lnTo>
                  <a:pt x="776820" y="315849"/>
                </a:lnTo>
                <a:lnTo>
                  <a:pt x="769658" y="355307"/>
                </a:lnTo>
                <a:lnTo>
                  <a:pt x="766394" y="395274"/>
                </a:lnTo>
                <a:lnTo>
                  <a:pt x="766229" y="415328"/>
                </a:lnTo>
                <a:lnTo>
                  <a:pt x="767067" y="435356"/>
                </a:lnTo>
                <a:lnTo>
                  <a:pt x="771652" y="475195"/>
                </a:lnTo>
                <a:lnTo>
                  <a:pt x="780135" y="514388"/>
                </a:lnTo>
                <a:lnTo>
                  <a:pt x="792416" y="552564"/>
                </a:lnTo>
                <a:lnTo>
                  <a:pt x="808367" y="589343"/>
                </a:lnTo>
                <a:lnTo>
                  <a:pt x="827862" y="624382"/>
                </a:lnTo>
                <a:lnTo>
                  <a:pt x="850696" y="657352"/>
                </a:lnTo>
                <a:lnTo>
                  <a:pt x="876642" y="687920"/>
                </a:lnTo>
                <a:lnTo>
                  <a:pt x="905471" y="715797"/>
                </a:lnTo>
                <a:lnTo>
                  <a:pt x="936891" y="740714"/>
                </a:lnTo>
                <a:lnTo>
                  <a:pt x="970597" y="762431"/>
                </a:lnTo>
                <a:lnTo>
                  <a:pt x="1006271" y="780745"/>
                </a:lnTo>
                <a:lnTo>
                  <a:pt x="1043571" y="795477"/>
                </a:lnTo>
                <a:lnTo>
                  <a:pt x="1082128" y="806475"/>
                </a:lnTo>
                <a:lnTo>
                  <a:pt x="1121587" y="813638"/>
                </a:lnTo>
                <a:lnTo>
                  <a:pt x="1161554" y="816914"/>
                </a:lnTo>
                <a:lnTo>
                  <a:pt x="1181608" y="817067"/>
                </a:lnTo>
                <a:lnTo>
                  <a:pt x="1201648" y="816241"/>
                </a:lnTo>
                <a:lnTo>
                  <a:pt x="1241488" y="811644"/>
                </a:lnTo>
                <a:lnTo>
                  <a:pt x="1280680" y="803173"/>
                </a:lnTo>
                <a:lnTo>
                  <a:pt x="1318856" y="790892"/>
                </a:lnTo>
                <a:lnTo>
                  <a:pt x="1355636" y="774941"/>
                </a:lnTo>
                <a:lnTo>
                  <a:pt x="1390688" y="755459"/>
                </a:lnTo>
                <a:lnTo>
                  <a:pt x="1423657" y="732624"/>
                </a:lnTo>
                <a:lnTo>
                  <a:pt x="1454226" y="706678"/>
                </a:lnTo>
                <a:lnTo>
                  <a:pt x="1482102" y="677849"/>
                </a:lnTo>
                <a:lnTo>
                  <a:pt x="1507020" y="646442"/>
                </a:lnTo>
                <a:lnTo>
                  <a:pt x="1528737" y="612736"/>
                </a:lnTo>
                <a:lnTo>
                  <a:pt x="1547050" y="577062"/>
                </a:lnTo>
                <a:lnTo>
                  <a:pt x="1561782" y="539775"/>
                </a:lnTo>
                <a:lnTo>
                  <a:pt x="1572780" y="501205"/>
                </a:lnTo>
                <a:lnTo>
                  <a:pt x="1579943" y="461759"/>
                </a:lnTo>
                <a:lnTo>
                  <a:pt x="1583207" y="421792"/>
                </a:lnTo>
                <a:lnTo>
                  <a:pt x="1583372" y="401739"/>
                </a:lnTo>
                <a:close/>
              </a:path>
              <a:path extrusionOk="0" h="3649979" w="3048000">
                <a:moveTo>
                  <a:pt x="1911286" y="1804733"/>
                </a:moveTo>
                <a:lnTo>
                  <a:pt x="1899754" y="1759648"/>
                </a:lnTo>
                <a:lnTo>
                  <a:pt x="1875612" y="1721777"/>
                </a:lnTo>
                <a:lnTo>
                  <a:pt x="1841449" y="1693278"/>
                </a:lnTo>
                <a:lnTo>
                  <a:pt x="1799869" y="1676336"/>
                </a:lnTo>
                <a:lnTo>
                  <a:pt x="1753450" y="1673110"/>
                </a:lnTo>
                <a:lnTo>
                  <a:pt x="1718017" y="1675942"/>
                </a:lnTo>
                <a:lnTo>
                  <a:pt x="1683677" y="1677924"/>
                </a:lnTo>
                <a:lnTo>
                  <a:pt x="1650403" y="1679092"/>
                </a:lnTo>
                <a:lnTo>
                  <a:pt x="1618170" y="1679448"/>
                </a:lnTo>
                <a:lnTo>
                  <a:pt x="1553413" y="1677784"/>
                </a:lnTo>
                <a:lnTo>
                  <a:pt x="1493126" y="1673072"/>
                </a:lnTo>
                <a:lnTo>
                  <a:pt x="1437106" y="1665579"/>
                </a:lnTo>
                <a:lnTo>
                  <a:pt x="1385176" y="1655559"/>
                </a:lnTo>
                <a:lnTo>
                  <a:pt x="1337106" y="1643265"/>
                </a:lnTo>
                <a:lnTo>
                  <a:pt x="1292720" y="1628952"/>
                </a:lnTo>
                <a:lnTo>
                  <a:pt x="1251788" y="1612874"/>
                </a:lnTo>
                <a:lnTo>
                  <a:pt x="1214107" y="1595310"/>
                </a:lnTo>
                <a:lnTo>
                  <a:pt x="1163307" y="1566481"/>
                </a:lnTo>
                <a:lnTo>
                  <a:pt x="1118323" y="1535112"/>
                </a:lnTo>
                <a:lnTo>
                  <a:pt x="1078776" y="1501762"/>
                </a:lnTo>
                <a:lnTo>
                  <a:pt x="1044232" y="1466977"/>
                </a:lnTo>
                <a:lnTo>
                  <a:pt x="1014323" y="1431302"/>
                </a:lnTo>
                <a:lnTo>
                  <a:pt x="988631" y="1395298"/>
                </a:lnTo>
                <a:lnTo>
                  <a:pt x="966736" y="1359522"/>
                </a:lnTo>
                <a:lnTo>
                  <a:pt x="948258" y="1324495"/>
                </a:lnTo>
                <a:lnTo>
                  <a:pt x="921321" y="1260246"/>
                </a:lnTo>
                <a:lnTo>
                  <a:pt x="905484" y="1208659"/>
                </a:lnTo>
                <a:lnTo>
                  <a:pt x="897204" y="1169200"/>
                </a:lnTo>
                <a:lnTo>
                  <a:pt x="884580" y="1124458"/>
                </a:lnTo>
                <a:lnTo>
                  <a:pt x="859561" y="1087208"/>
                </a:lnTo>
                <a:lnTo>
                  <a:pt x="824763" y="1059561"/>
                </a:lnTo>
                <a:lnTo>
                  <a:pt x="782815" y="1043597"/>
                </a:lnTo>
                <a:lnTo>
                  <a:pt x="736384" y="1041425"/>
                </a:lnTo>
                <a:lnTo>
                  <a:pt x="691591" y="1053960"/>
                </a:lnTo>
                <a:lnTo>
                  <a:pt x="654278" y="1078941"/>
                </a:lnTo>
                <a:lnTo>
                  <a:pt x="626579" y="1113751"/>
                </a:lnTo>
                <a:lnTo>
                  <a:pt x="610577" y="1155725"/>
                </a:lnTo>
                <a:lnTo>
                  <a:pt x="608393" y="1202207"/>
                </a:lnTo>
                <a:lnTo>
                  <a:pt x="609930" y="1212989"/>
                </a:lnTo>
                <a:lnTo>
                  <a:pt x="620407" y="1266723"/>
                </a:lnTo>
                <a:lnTo>
                  <a:pt x="631012" y="1307071"/>
                </a:lnTo>
                <a:lnTo>
                  <a:pt x="646303" y="1354670"/>
                </a:lnTo>
                <a:lnTo>
                  <a:pt x="667105" y="1408188"/>
                </a:lnTo>
                <a:lnTo>
                  <a:pt x="694270" y="1466329"/>
                </a:lnTo>
                <a:lnTo>
                  <a:pt x="728624" y="1527797"/>
                </a:lnTo>
                <a:lnTo>
                  <a:pt x="770991" y="1591271"/>
                </a:lnTo>
                <a:lnTo>
                  <a:pt x="798703" y="1627124"/>
                </a:lnTo>
                <a:lnTo>
                  <a:pt x="829462" y="1662772"/>
                </a:lnTo>
                <a:lnTo>
                  <a:pt x="863346" y="1697901"/>
                </a:lnTo>
                <a:lnTo>
                  <a:pt x="900455" y="1732191"/>
                </a:lnTo>
                <a:lnTo>
                  <a:pt x="940854" y="1765312"/>
                </a:lnTo>
                <a:lnTo>
                  <a:pt x="984656" y="1796973"/>
                </a:lnTo>
                <a:lnTo>
                  <a:pt x="1031925" y="1826831"/>
                </a:lnTo>
                <a:lnTo>
                  <a:pt x="1082776" y="1854593"/>
                </a:lnTo>
                <a:lnTo>
                  <a:pt x="1121892" y="1873300"/>
                </a:lnTo>
                <a:lnTo>
                  <a:pt x="1162875" y="1890610"/>
                </a:lnTo>
                <a:lnTo>
                  <a:pt x="1205712" y="1906447"/>
                </a:lnTo>
                <a:lnTo>
                  <a:pt x="1250429" y="1920709"/>
                </a:lnTo>
                <a:lnTo>
                  <a:pt x="1297025" y="1933333"/>
                </a:lnTo>
                <a:lnTo>
                  <a:pt x="1345539" y="1944243"/>
                </a:lnTo>
                <a:lnTo>
                  <a:pt x="1395958" y="1953348"/>
                </a:lnTo>
                <a:lnTo>
                  <a:pt x="1448308" y="1960562"/>
                </a:lnTo>
                <a:lnTo>
                  <a:pt x="1502600" y="1965820"/>
                </a:lnTo>
                <a:lnTo>
                  <a:pt x="1558836" y="1969033"/>
                </a:lnTo>
                <a:lnTo>
                  <a:pt x="1618145" y="1970125"/>
                </a:lnTo>
                <a:lnTo>
                  <a:pt x="1657210" y="1969643"/>
                </a:lnTo>
                <a:lnTo>
                  <a:pt x="1697139" y="1968233"/>
                </a:lnTo>
                <a:lnTo>
                  <a:pt x="1737944" y="1965871"/>
                </a:lnTo>
                <a:lnTo>
                  <a:pt x="1779651" y="1962556"/>
                </a:lnTo>
                <a:lnTo>
                  <a:pt x="1824736" y="1951024"/>
                </a:lnTo>
                <a:lnTo>
                  <a:pt x="1862607" y="1926869"/>
                </a:lnTo>
                <a:lnTo>
                  <a:pt x="1891093" y="1892706"/>
                </a:lnTo>
                <a:lnTo>
                  <a:pt x="1908048" y="1851126"/>
                </a:lnTo>
                <a:lnTo>
                  <a:pt x="1911286" y="1804733"/>
                </a:lnTo>
                <a:close/>
              </a:path>
              <a:path extrusionOk="0" h="3649979" w="3048000">
                <a:moveTo>
                  <a:pt x="2687307" y="949121"/>
                </a:moveTo>
                <a:lnTo>
                  <a:pt x="2670391" y="949121"/>
                </a:lnTo>
                <a:lnTo>
                  <a:pt x="2670391" y="1084249"/>
                </a:lnTo>
                <a:lnTo>
                  <a:pt x="2670378" y="1119746"/>
                </a:lnTo>
                <a:lnTo>
                  <a:pt x="2577769" y="1234109"/>
                </a:lnTo>
                <a:lnTo>
                  <a:pt x="2502255" y="1234109"/>
                </a:lnTo>
                <a:lnTo>
                  <a:pt x="2502255" y="1421244"/>
                </a:lnTo>
                <a:lnTo>
                  <a:pt x="2502255" y="1480286"/>
                </a:lnTo>
                <a:lnTo>
                  <a:pt x="2502255" y="1572615"/>
                </a:lnTo>
                <a:lnTo>
                  <a:pt x="2502255" y="1631657"/>
                </a:lnTo>
                <a:lnTo>
                  <a:pt x="1884641" y="1631657"/>
                </a:lnTo>
                <a:lnTo>
                  <a:pt x="1884641" y="1572615"/>
                </a:lnTo>
                <a:lnTo>
                  <a:pt x="2502255" y="1572615"/>
                </a:lnTo>
                <a:lnTo>
                  <a:pt x="2502255" y="1480286"/>
                </a:lnTo>
                <a:lnTo>
                  <a:pt x="1884641" y="1480286"/>
                </a:lnTo>
                <a:lnTo>
                  <a:pt x="1884641" y="1421244"/>
                </a:lnTo>
                <a:lnTo>
                  <a:pt x="2502255" y="1421244"/>
                </a:lnTo>
                <a:lnTo>
                  <a:pt x="2502255" y="1234109"/>
                </a:lnTo>
                <a:lnTo>
                  <a:pt x="2453043" y="1234109"/>
                </a:lnTo>
                <a:lnTo>
                  <a:pt x="2545689" y="1119746"/>
                </a:lnTo>
                <a:lnTo>
                  <a:pt x="2670378" y="1119746"/>
                </a:lnTo>
                <a:lnTo>
                  <a:pt x="2670378" y="1084249"/>
                </a:lnTo>
                <a:lnTo>
                  <a:pt x="2545689" y="1084249"/>
                </a:lnTo>
                <a:lnTo>
                  <a:pt x="2453068" y="969873"/>
                </a:lnTo>
                <a:lnTo>
                  <a:pt x="2577769" y="969873"/>
                </a:lnTo>
                <a:lnTo>
                  <a:pt x="2670391" y="1084249"/>
                </a:lnTo>
                <a:lnTo>
                  <a:pt x="2670391" y="949121"/>
                </a:lnTo>
                <a:lnTo>
                  <a:pt x="2408783" y="949121"/>
                </a:lnTo>
                <a:lnTo>
                  <a:pt x="2408783" y="1084249"/>
                </a:lnTo>
                <a:lnTo>
                  <a:pt x="2408783" y="1119746"/>
                </a:lnTo>
                <a:lnTo>
                  <a:pt x="2316137" y="1234109"/>
                </a:lnTo>
                <a:lnTo>
                  <a:pt x="2191448" y="1234109"/>
                </a:lnTo>
                <a:lnTo>
                  <a:pt x="2284082" y="1119746"/>
                </a:lnTo>
                <a:lnTo>
                  <a:pt x="2408783" y="1119746"/>
                </a:lnTo>
                <a:lnTo>
                  <a:pt x="2408783" y="1084249"/>
                </a:lnTo>
                <a:lnTo>
                  <a:pt x="2284082" y="1084249"/>
                </a:lnTo>
                <a:lnTo>
                  <a:pt x="2191448" y="969873"/>
                </a:lnTo>
                <a:lnTo>
                  <a:pt x="2316162" y="969873"/>
                </a:lnTo>
                <a:lnTo>
                  <a:pt x="2408783" y="1084249"/>
                </a:lnTo>
                <a:lnTo>
                  <a:pt x="2408783" y="949121"/>
                </a:lnTo>
                <a:lnTo>
                  <a:pt x="2285022" y="949121"/>
                </a:lnTo>
                <a:lnTo>
                  <a:pt x="2266302" y="904468"/>
                </a:lnTo>
                <a:lnTo>
                  <a:pt x="2234539" y="868908"/>
                </a:lnTo>
                <a:lnTo>
                  <a:pt x="2207044" y="853478"/>
                </a:lnTo>
                <a:lnTo>
                  <a:pt x="2192693" y="845413"/>
                </a:lnTo>
                <a:lnTo>
                  <a:pt x="2147151" y="837539"/>
                </a:lnTo>
                <a:lnTo>
                  <a:pt x="2147151" y="1119746"/>
                </a:lnTo>
                <a:lnTo>
                  <a:pt x="2054517" y="1234109"/>
                </a:lnTo>
                <a:lnTo>
                  <a:pt x="1929815" y="1234109"/>
                </a:lnTo>
                <a:lnTo>
                  <a:pt x="2022449" y="1119746"/>
                </a:lnTo>
                <a:lnTo>
                  <a:pt x="2147151" y="1119746"/>
                </a:lnTo>
                <a:lnTo>
                  <a:pt x="2147151" y="837539"/>
                </a:lnTo>
                <a:lnTo>
                  <a:pt x="2147125" y="1084249"/>
                </a:lnTo>
                <a:lnTo>
                  <a:pt x="2022449" y="1084249"/>
                </a:lnTo>
                <a:lnTo>
                  <a:pt x="1929803" y="969873"/>
                </a:lnTo>
                <a:lnTo>
                  <a:pt x="2054504" y="969873"/>
                </a:lnTo>
                <a:lnTo>
                  <a:pt x="2147125" y="1084249"/>
                </a:lnTo>
                <a:lnTo>
                  <a:pt x="2147125" y="837539"/>
                </a:lnTo>
                <a:lnTo>
                  <a:pt x="2143658" y="836930"/>
                </a:lnTo>
                <a:lnTo>
                  <a:pt x="1885530" y="836930"/>
                </a:lnTo>
                <a:lnTo>
                  <a:pt x="1885530" y="1084249"/>
                </a:lnTo>
                <a:lnTo>
                  <a:pt x="1885518" y="1119746"/>
                </a:lnTo>
                <a:lnTo>
                  <a:pt x="1792884" y="1234109"/>
                </a:lnTo>
                <a:lnTo>
                  <a:pt x="1668183" y="1234109"/>
                </a:lnTo>
                <a:lnTo>
                  <a:pt x="1754492" y="1127531"/>
                </a:lnTo>
                <a:lnTo>
                  <a:pt x="1760804" y="1119746"/>
                </a:lnTo>
                <a:lnTo>
                  <a:pt x="1885518" y="1119746"/>
                </a:lnTo>
                <a:lnTo>
                  <a:pt x="1885518" y="1084249"/>
                </a:lnTo>
                <a:lnTo>
                  <a:pt x="1760804" y="1084249"/>
                </a:lnTo>
                <a:lnTo>
                  <a:pt x="1695945" y="1004138"/>
                </a:lnTo>
                <a:lnTo>
                  <a:pt x="1668208" y="969873"/>
                </a:lnTo>
                <a:lnTo>
                  <a:pt x="1792884" y="969873"/>
                </a:lnTo>
                <a:lnTo>
                  <a:pt x="1885530" y="1084249"/>
                </a:lnTo>
                <a:lnTo>
                  <a:pt x="1885530" y="836930"/>
                </a:lnTo>
                <a:lnTo>
                  <a:pt x="1295273" y="836930"/>
                </a:lnTo>
                <a:lnTo>
                  <a:pt x="1266177" y="844016"/>
                </a:lnTo>
                <a:lnTo>
                  <a:pt x="1236421" y="849198"/>
                </a:lnTo>
                <a:lnTo>
                  <a:pt x="1206068" y="852385"/>
                </a:lnTo>
                <a:lnTo>
                  <a:pt x="1175181" y="853478"/>
                </a:lnTo>
                <a:lnTo>
                  <a:pt x="1149743" y="852741"/>
                </a:lnTo>
                <a:lnTo>
                  <a:pt x="1099007" y="846874"/>
                </a:lnTo>
                <a:lnTo>
                  <a:pt x="1062596" y="838466"/>
                </a:lnTo>
                <a:lnTo>
                  <a:pt x="1056894" y="836904"/>
                </a:lnTo>
                <a:lnTo>
                  <a:pt x="758380" y="836904"/>
                </a:lnTo>
                <a:lnTo>
                  <a:pt x="750277" y="837145"/>
                </a:lnTo>
                <a:lnTo>
                  <a:pt x="742289" y="837844"/>
                </a:lnTo>
                <a:lnTo>
                  <a:pt x="734441" y="838962"/>
                </a:lnTo>
                <a:lnTo>
                  <a:pt x="726719" y="840473"/>
                </a:lnTo>
                <a:lnTo>
                  <a:pt x="688835" y="846239"/>
                </a:lnTo>
                <a:lnTo>
                  <a:pt x="650608" y="856259"/>
                </a:lnTo>
                <a:lnTo>
                  <a:pt x="612482" y="870673"/>
                </a:lnTo>
                <a:lnTo>
                  <a:pt x="574878" y="889596"/>
                </a:lnTo>
                <a:lnTo>
                  <a:pt x="538264" y="913168"/>
                </a:lnTo>
                <a:lnTo>
                  <a:pt x="503059" y="941501"/>
                </a:lnTo>
                <a:lnTo>
                  <a:pt x="469709" y="974737"/>
                </a:lnTo>
                <a:lnTo>
                  <a:pt x="438670" y="1013002"/>
                </a:lnTo>
                <a:lnTo>
                  <a:pt x="410362" y="1056424"/>
                </a:lnTo>
                <a:lnTo>
                  <a:pt x="385229" y="1105128"/>
                </a:lnTo>
                <a:lnTo>
                  <a:pt x="363728" y="1159230"/>
                </a:lnTo>
                <a:lnTo>
                  <a:pt x="345909" y="1213281"/>
                </a:lnTo>
                <a:lnTo>
                  <a:pt x="329526" y="1265631"/>
                </a:lnTo>
                <a:lnTo>
                  <a:pt x="314566" y="1316494"/>
                </a:lnTo>
                <a:lnTo>
                  <a:pt x="301015" y="1366100"/>
                </a:lnTo>
                <a:lnTo>
                  <a:pt x="288836" y="1414665"/>
                </a:lnTo>
                <a:lnTo>
                  <a:pt x="278041" y="1462417"/>
                </a:lnTo>
                <a:lnTo>
                  <a:pt x="268579" y="1509560"/>
                </a:lnTo>
                <a:lnTo>
                  <a:pt x="260464" y="1556334"/>
                </a:lnTo>
                <a:lnTo>
                  <a:pt x="253657" y="1602930"/>
                </a:lnTo>
                <a:lnTo>
                  <a:pt x="248145" y="1649590"/>
                </a:lnTo>
                <a:lnTo>
                  <a:pt x="243916" y="1696542"/>
                </a:lnTo>
                <a:lnTo>
                  <a:pt x="240944" y="1743976"/>
                </a:lnTo>
                <a:lnTo>
                  <a:pt x="239255" y="1791233"/>
                </a:lnTo>
                <a:lnTo>
                  <a:pt x="238747" y="1839620"/>
                </a:lnTo>
                <a:lnTo>
                  <a:pt x="238772" y="1844751"/>
                </a:lnTo>
                <a:lnTo>
                  <a:pt x="239433" y="1891474"/>
                </a:lnTo>
                <a:lnTo>
                  <a:pt x="241338" y="1943100"/>
                </a:lnTo>
                <a:lnTo>
                  <a:pt x="244411" y="1996325"/>
                </a:lnTo>
                <a:lnTo>
                  <a:pt x="248653" y="2051354"/>
                </a:lnTo>
                <a:lnTo>
                  <a:pt x="254012" y="2108428"/>
                </a:lnTo>
                <a:lnTo>
                  <a:pt x="260515" y="2167763"/>
                </a:lnTo>
                <a:lnTo>
                  <a:pt x="275107" y="2227427"/>
                </a:lnTo>
                <a:lnTo>
                  <a:pt x="293839" y="2279281"/>
                </a:lnTo>
                <a:lnTo>
                  <a:pt x="316318" y="2323871"/>
                </a:lnTo>
                <a:lnTo>
                  <a:pt x="342112" y="2361768"/>
                </a:lnTo>
                <a:lnTo>
                  <a:pt x="370814" y="2393480"/>
                </a:lnTo>
                <a:lnTo>
                  <a:pt x="602361" y="3062922"/>
                </a:lnTo>
                <a:lnTo>
                  <a:pt x="28600" y="3616236"/>
                </a:lnTo>
                <a:lnTo>
                  <a:pt x="0" y="3649967"/>
                </a:lnTo>
                <a:lnTo>
                  <a:pt x="647827" y="3649967"/>
                </a:lnTo>
                <a:lnTo>
                  <a:pt x="1021981" y="3289160"/>
                </a:lnTo>
                <a:lnTo>
                  <a:pt x="1055077" y="3248926"/>
                </a:lnTo>
                <a:lnTo>
                  <a:pt x="1077810" y="3203067"/>
                </a:lnTo>
                <a:lnTo>
                  <a:pt x="1089685" y="3153549"/>
                </a:lnTo>
                <a:lnTo>
                  <a:pt x="1090231" y="3102368"/>
                </a:lnTo>
                <a:lnTo>
                  <a:pt x="1078966" y="3051505"/>
                </a:lnTo>
                <a:lnTo>
                  <a:pt x="1013333" y="2861729"/>
                </a:lnTo>
                <a:lnTo>
                  <a:pt x="1158074" y="2999460"/>
                </a:lnTo>
                <a:lnTo>
                  <a:pt x="1158074" y="3649967"/>
                </a:lnTo>
                <a:lnTo>
                  <a:pt x="1612214" y="3649967"/>
                </a:lnTo>
                <a:lnTo>
                  <a:pt x="1612163" y="2902051"/>
                </a:lnTo>
                <a:lnTo>
                  <a:pt x="1608074" y="2861729"/>
                </a:lnTo>
                <a:lnTo>
                  <a:pt x="1607502" y="2856065"/>
                </a:lnTo>
                <a:lnTo>
                  <a:pt x="1593850" y="2812516"/>
                </a:lnTo>
                <a:lnTo>
                  <a:pt x="1571726" y="2772613"/>
                </a:lnTo>
                <a:lnTo>
                  <a:pt x="1541627" y="2737535"/>
                </a:lnTo>
                <a:lnTo>
                  <a:pt x="902030" y="2128964"/>
                </a:lnTo>
                <a:lnTo>
                  <a:pt x="899922" y="2081415"/>
                </a:lnTo>
                <a:lnTo>
                  <a:pt x="899325" y="2033447"/>
                </a:lnTo>
                <a:lnTo>
                  <a:pt x="900137" y="1985175"/>
                </a:lnTo>
                <a:lnTo>
                  <a:pt x="902258" y="1936699"/>
                </a:lnTo>
                <a:lnTo>
                  <a:pt x="905560" y="1888147"/>
                </a:lnTo>
                <a:lnTo>
                  <a:pt x="909955" y="1839620"/>
                </a:lnTo>
                <a:lnTo>
                  <a:pt x="915314" y="1791233"/>
                </a:lnTo>
                <a:lnTo>
                  <a:pt x="876769" y="1759559"/>
                </a:lnTo>
                <a:lnTo>
                  <a:pt x="840092" y="1725866"/>
                </a:lnTo>
                <a:lnTo>
                  <a:pt x="805307" y="1690154"/>
                </a:lnTo>
                <a:lnTo>
                  <a:pt x="772464" y="1652422"/>
                </a:lnTo>
                <a:lnTo>
                  <a:pt x="741629" y="1612696"/>
                </a:lnTo>
                <a:lnTo>
                  <a:pt x="702919" y="1555369"/>
                </a:lnTo>
                <a:lnTo>
                  <a:pt x="670483" y="1499336"/>
                </a:lnTo>
                <a:lnTo>
                  <a:pt x="643763" y="1445387"/>
                </a:lnTo>
                <a:lnTo>
                  <a:pt x="622211" y="1394307"/>
                </a:lnTo>
                <a:lnTo>
                  <a:pt x="605269" y="1346898"/>
                </a:lnTo>
                <a:lnTo>
                  <a:pt x="592404" y="1303947"/>
                </a:lnTo>
                <a:lnTo>
                  <a:pt x="583057" y="1266228"/>
                </a:lnTo>
                <a:lnTo>
                  <a:pt x="572719" y="1209713"/>
                </a:lnTo>
                <a:lnTo>
                  <a:pt x="572439" y="1207643"/>
                </a:lnTo>
                <a:lnTo>
                  <a:pt x="573379" y="1158379"/>
                </a:lnTo>
                <a:lnTo>
                  <a:pt x="586663" y="1112824"/>
                </a:lnTo>
                <a:lnTo>
                  <a:pt x="610743" y="1072832"/>
                </a:lnTo>
                <a:lnTo>
                  <a:pt x="644055" y="1040333"/>
                </a:lnTo>
                <a:lnTo>
                  <a:pt x="685076" y="1017193"/>
                </a:lnTo>
                <a:lnTo>
                  <a:pt x="732256" y="1005319"/>
                </a:lnTo>
                <a:lnTo>
                  <a:pt x="746099" y="1004138"/>
                </a:lnTo>
                <a:lnTo>
                  <a:pt x="752944" y="1004138"/>
                </a:lnTo>
                <a:lnTo>
                  <a:pt x="797598" y="1009688"/>
                </a:lnTo>
                <a:lnTo>
                  <a:pt x="838352" y="1025474"/>
                </a:lnTo>
                <a:lnTo>
                  <a:pt x="873734" y="1050188"/>
                </a:lnTo>
                <a:lnTo>
                  <a:pt x="902309" y="1082560"/>
                </a:lnTo>
                <a:lnTo>
                  <a:pt x="922616" y="1121270"/>
                </a:lnTo>
                <a:lnTo>
                  <a:pt x="933335" y="1165466"/>
                </a:lnTo>
                <a:lnTo>
                  <a:pt x="934110" y="1169847"/>
                </a:lnTo>
                <a:lnTo>
                  <a:pt x="935126" y="1175308"/>
                </a:lnTo>
                <a:lnTo>
                  <a:pt x="946632" y="1221105"/>
                </a:lnTo>
                <a:lnTo>
                  <a:pt x="966457" y="1276489"/>
                </a:lnTo>
                <a:lnTo>
                  <a:pt x="984465" y="1315605"/>
                </a:lnTo>
                <a:lnTo>
                  <a:pt x="995667" y="1336090"/>
                </a:lnTo>
                <a:lnTo>
                  <a:pt x="1001026" y="1309458"/>
                </a:lnTo>
                <a:lnTo>
                  <a:pt x="1003617" y="1296390"/>
                </a:lnTo>
                <a:lnTo>
                  <a:pt x="1006157" y="1283525"/>
                </a:lnTo>
                <a:lnTo>
                  <a:pt x="1015365" y="1244993"/>
                </a:lnTo>
                <a:lnTo>
                  <a:pt x="1021092" y="1205865"/>
                </a:lnTo>
                <a:lnTo>
                  <a:pt x="1023391" y="1166558"/>
                </a:lnTo>
                <a:lnTo>
                  <a:pt x="1022337" y="1127531"/>
                </a:lnTo>
                <a:lnTo>
                  <a:pt x="1651241" y="1127531"/>
                </a:lnTo>
                <a:lnTo>
                  <a:pt x="1651241" y="1642313"/>
                </a:lnTo>
                <a:lnTo>
                  <a:pt x="1675587" y="1641576"/>
                </a:lnTo>
                <a:lnTo>
                  <a:pt x="1700161" y="1640471"/>
                </a:lnTo>
                <a:lnTo>
                  <a:pt x="1724990" y="1638947"/>
                </a:lnTo>
                <a:lnTo>
                  <a:pt x="1750123" y="1636928"/>
                </a:lnTo>
                <a:lnTo>
                  <a:pt x="1755724" y="1636395"/>
                </a:lnTo>
                <a:lnTo>
                  <a:pt x="1761261" y="1636166"/>
                </a:lnTo>
                <a:lnTo>
                  <a:pt x="1766735" y="1636166"/>
                </a:lnTo>
                <a:lnTo>
                  <a:pt x="1812340" y="1641856"/>
                </a:lnTo>
                <a:lnTo>
                  <a:pt x="1853692" y="1658073"/>
                </a:lnTo>
                <a:lnTo>
                  <a:pt x="1889328" y="1683473"/>
                </a:lnTo>
                <a:lnTo>
                  <a:pt x="1917801" y="1716722"/>
                </a:lnTo>
                <a:lnTo>
                  <a:pt x="1937651" y="1756486"/>
                </a:lnTo>
                <a:lnTo>
                  <a:pt x="1947418" y="1801444"/>
                </a:lnTo>
                <a:lnTo>
                  <a:pt x="1948091" y="1823275"/>
                </a:lnTo>
                <a:lnTo>
                  <a:pt x="1946173" y="1844751"/>
                </a:lnTo>
                <a:lnTo>
                  <a:pt x="1941741" y="1865693"/>
                </a:lnTo>
                <a:lnTo>
                  <a:pt x="1934883" y="1885950"/>
                </a:lnTo>
                <a:lnTo>
                  <a:pt x="2687307" y="1885950"/>
                </a:lnTo>
                <a:lnTo>
                  <a:pt x="2687307" y="969873"/>
                </a:lnTo>
                <a:lnTo>
                  <a:pt x="2687307" y="949121"/>
                </a:lnTo>
                <a:close/>
              </a:path>
              <a:path extrusionOk="0" h="3649979" w="3048000">
                <a:moveTo>
                  <a:pt x="3047974" y="905624"/>
                </a:moveTo>
                <a:lnTo>
                  <a:pt x="3045320" y="890257"/>
                </a:lnTo>
                <a:lnTo>
                  <a:pt x="3039097" y="884262"/>
                </a:lnTo>
                <a:lnTo>
                  <a:pt x="3031325" y="883170"/>
                </a:lnTo>
                <a:lnTo>
                  <a:pt x="2894190" y="863600"/>
                </a:lnTo>
                <a:lnTo>
                  <a:pt x="2956623" y="748360"/>
                </a:lnTo>
                <a:lnTo>
                  <a:pt x="2955683" y="740067"/>
                </a:lnTo>
                <a:lnTo>
                  <a:pt x="2945574" y="728662"/>
                </a:lnTo>
                <a:lnTo>
                  <a:pt x="2937421" y="726681"/>
                </a:lnTo>
                <a:lnTo>
                  <a:pt x="2807652" y="778078"/>
                </a:lnTo>
                <a:lnTo>
                  <a:pt x="2813862" y="653402"/>
                </a:lnTo>
                <a:lnTo>
                  <a:pt x="2809329" y="646303"/>
                </a:lnTo>
                <a:lnTo>
                  <a:pt x="2794851" y="640524"/>
                </a:lnTo>
                <a:lnTo>
                  <a:pt x="2786621" y="642543"/>
                </a:lnTo>
                <a:lnTo>
                  <a:pt x="2682252" y="764298"/>
                </a:lnTo>
                <a:lnTo>
                  <a:pt x="2626868" y="686117"/>
                </a:lnTo>
                <a:lnTo>
                  <a:pt x="2619387" y="683323"/>
                </a:lnTo>
                <a:lnTo>
                  <a:pt x="2604986" y="686689"/>
                </a:lnTo>
                <a:lnTo>
                  <a:pt x="2599550" y="692492"/>
                </a:lnTo>
                <a:lnTo>
                  <a:pt x="2581097" y="808685"/>
                </a:lnTo>
                <a:lnTo>
                  <a:pt x="2581402" y="815898"/>
                </a:lnTo>
                <a:lnTo>
                  <a:pt x="2584348" y="822210"/>
                </a:lnTo>
                <a:lnTo>
                  <a:pt x="2589428" y="826960"/>
                </a:lnTo>
                <a:lnTo>
                  <a:pt x="2596184" y="829475"/>
                </a:lnTo>
                <a:lnTo>
                  <a:pt x="2603411" y="829195"/>
                </a:lnTo>
                <a:lnTo>
                  <a:pt x="2609735" y="826262"/>
                </a:lnTo>
                <a:lnTo>
                  <a:pt x="2614498" y="821169"/>
                </a:lnTo>
                <a:lnTo>
                  <a:pt x="2617025" y="814425"/>
                </a:lnTo>
                <a:lnTo>
                  <a:pt x="2627274" y="749592"/>
                </a:lnTo>
                <a:lnTo>
                  <a:pt x="2669273" y="808875"/>
                </a:lnTo>
                <a:lnTo>
                  <a:pt x="2674467" y="811695"/>
                </a:lnTo>
                <a:lnTo>
                  <a:pt x="2685605" y="812241"/>
                </a:lnTo>
                <a:lnTo>
                  <a:pt x="2691053" y="809879"/>
                </a:lnTo>
                <a:lnTo>
                  <a:pt x="2774505" y="712457"/>
                </a:lnTo>
                <a:lnTo>
                  <a:pt x="2769539" y="810590"/>
                </a:lnTo>
                <a:lnTo>
                  <a:pt x="2772410" y="816470"/>
                </a:lnTo>
                <a:lnTo>
                  <a:pt x="2782468" y="823683"/>
                </a:lnTo>
                <a:lnTo>
                  <a:pt x="2788945" y="824484"/>
                </a:lnTo>
                <a:lnTo>
                  <a:pt x="2897187" y="781685"/>
                </a:lnTo>
                <a:lnTo>
                  <a:pt x="2846908" y="874433"/>
                </a:lnTo>
                <a:lnTo>
                  <a:pt x="2846781" y="880719"/>
                </a:lnTo>
                <a:lnTo>
                  <a:pt x="2852140" y="891374"/>
                </a:lnTo>
                <a:lnTo>
                  <a:pt x="2857284" y="895007"/>
                </a:lnTo>
                <a:lnTo>
                  <a:pt x="2971139" y="911237"/>
                </a:lnTo>
                <a:lnTo>
                  <a:pt x="2865780" y="967486"/>
                </a:lnTo>
                <a:lnTo>
                  <a:pt x="2862161" y="972997"/>
                </a:lnTo>
                <a:lnTo>
                  <a:pt x="2861145" y="985215"/>
                </a:lnTo>
                <a:lnTo>
                  <a:pt x="2863761" y="991247"/>
                </a:lnTo>
                <a:lnTo>
                  <a:pt x="2934970" y="1046467"/>
                </a:lnTo>
                <a:lnTo>
                  <a:pt x="2859494" y="1051001"/>
                </a:lnTo>
                <a:lnTo>
                  <a:pt x="2853906" y="1054620"/>
                </a:lnTo>
                <a:lnTo>
                  <a:pt x="2847924" y="1065898"/>
                </a:lnTo>
                <a:lnTo>
                  <a:pt x="2848127" y="1072591"/>
                </a:lnTo>
                <a:lnTo>
                  <a:pt x="2899016" y="1157744"/>
                </a:lnTo>
                <a:lnTo>
                  <a:pt x="2827820" y="1126807"/>
                </a:lnTo>
                <a:lnTo>
                  <a:pt x="2802407" y="1143304"/>
                </a:lnTo>
                <a:lnTo>
                  <a:pt x="2803677" y="1150150"/>
                </a:lnTo>
                <a:lnTo>
                  <a:pt x="2807436" y="1156017"/>
                </a:lnTo>
                <a:lnTo>
                  <a:pt x="2813354" y="1160145"/>
                </a:lnTo>
                <a:lnTo>
                  <a:pt x="2938767" y="1214640"/>
                </a:lnTo>
                <a:lnTo>
                  <a:pt x="2941218" y="1215110"/>
                </a:lnTo>
                <a:lnTo>
                  <a:pt x="2948775" y="1215110"/>
                </a:lnTo>
                <a:lnTo>
                  <a:pt x="2953791" y="1212964"/>
                </a:lnTo>
                <a:lnTo>
                  <a:pt x="2962541" y="1203007"/>
                </a:lnTo>
                <a:lnTo>
                  <a:pt x="2963329" y="1194384"/>
                </a:lnTo>
                <a:lnTo>
                  <a:pt x="2897911" y="1085062"/>
                </a:lnTo>
                <a:lnTo>
                  <a:pt x="2992932" y="1079411"/>
                </a:lnTo>
                <a:lnTo>
                  <a:pt x="2999409" y="1074343"/>
                </a:lnTo>
                <a:lnTo>
                  <a:pt x="3003893" y="1059891"/>
                </a:lnTo>
                <a:lnTo>
                  <a:pt x="3001403" y="1052004"/>
                </a:lnTo>
                <a:lnTo>
                  <a:pt x="2913049" y="983424"/>
                </a:lnTo>
                <a:lnTo>
                  <a:pt x="3044215" y="913384"/>
                </a:lnTo>
                <a:lnTo>
                  <a:pt x="3047974" y="905624"/>
                </a:lnTo>
                <a:close/>
              </a:path>
            </a:pathLst>
          </a:custGeom>
          <a:solidFill>
            <a:srgbClr val="1B86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76" name="Google Shape;876;p75"/>
          <p:cNvSpPr txBox="1"/>
          <p:nvPr>
            <p:ph type="title"/>
          </p:nvPr>
        </p:nvSpPr>
        <p:spPr>
          <a:xfrm>
            <a:off x="511015" y="1906712"/>
            <a:ext cx="3410585" cy="763905"/>
          </a:xfrm>
          <a:prstGeom prst="rect">
            <a:avLst/>
          </a:prstGeom>
          <a:noFill/>
          <a:ln>
            <a:noFill/>
          </a:ln>
        </p:spPr>
        <p:txBody>
          <a:bodyPr anchorCtr="0" anchor="t" bIns="0" lIns="0" spcFirstLastPara="1" rIns="0" wrap="square" tIns="6675">
            <a:spAutoFit/>
          </a:bodyPr>
          <a:lstStyle/>
          <a:p>
            <a:pPr indent="0" lvl="0" marL="12700" rtl="0" algn="l">
              <a:lnSpc>
                <a:spcPct val="100000"/>
              </a:lnSpc>
              <a:spcBef>
                <a:spcPts val="0"/>
              </a:spcBef>
              <a:spcAft>
                <a:spcPts val="0"/>
              </a:spcAft>
              <a:buNone/>
            </a:pPr>
            <a:r>
              <a:rPr b="1" lang="en-GB" sz="4900">
                <a:solidFill>
                  <a:srgbClr val="000000"/>
                </a:solidFill>
                <a:latin typeface="Trebuchet MS"/>
                <a:ea typeface="Trebuchet MS"/>
                <a:cs typeface="Trebuchet MS"/>
                <a:sym typeface="Trebuchet MS"/>
              </a:rPr>
              <a:t>Thank You</a:t>
            </a:r>
            <a:endParaRPr sz="4900">
              <a:latin typeface="Trebuchet MS"/>
              <a:ea typeface="Trebuchet MS"/>
              <a:cs typeface="Trebuchet MS"/>
              <a:sym typeface="Trebuchet MS"/>
            </a:endParaRPr>
          </a:p>
        </p:txBody>
      </p:sp>
      <p:grpSp>
        <p:nvGrpSpPr>
          <p:cNvPr id="877" name="Google Shape;877;p75"/>
          <p:cNvGrpSpPr/>
          <p:nvPr/>
        </p:nvGrpSpPr>
        <p:grpSpPr>
          <a:xfrm>
            <a:off x="4301110" y="0"/>
            <a:ext cx="4842890" cy="5143500"/>
            <a:chOff x="8602220" y="0"/>
            <a:chExt cx="9685780" cy="10287000"/>
          </a:xfrm>
        </p:grpSpPr>
        <p:pic>
          <p:nvPicPr>
            <p:cNvPr id="878" name="Google Shape;878;p75"/>
            <p:cNvPicPr preferRelativeResize="0"/>
            <p:nvPr/>
          </p:nvPicPr>
          <p:blipFill rotWithShape="1">
            <a:blip r:embed="rId4">
              <a:alphaModFix/>
            </a:blip>
            <a:srcRect b="0" l="0" r="0" t="0"/>
            <a:stretch/>
          </p:blipFill>
          <p:spPr>
            <a:xfrm>
              <a:off x="9373263" y="0"/>
              <a:ext cx="8914737" cy="10287000"/>
            </a:xfrm>
            <a:prstGeom prst="rect">
              <a:avLst/>
            </a:prstGeom>
            <a:noFill/>
            <a:ln>
              <a:noFill/>
            </a:ln>
          </p:spPr>
        </p:pic>
        <p:pic>
          <p:nvPicPr>
            <p:cNvPr id="879" name="Google Shape;879;p75"/>
            <p:cNvPicPr preferRelativeResize="0"/>
            <p:nvPr/>
          </p:nvPicPr>
          <p:blipFill rotWithShape="1">
            <a:blip r:embed="rId5">
              <a:alphaModFix/>
            </a:blip>
            <a:srcRect b="0" l="0" r="0" t="0"/>
            <a:stretch/>
          </p:blipFill>
          <p:spPr>
            <a:xfrm>
              <a:off x="10938303" y="0"/>
              <a:ext cx="864828" cy="872549"/>
            </a:xfrm>
            <a:prstGeom prst="rect">
              <a:avLst/>
            </a:prstGeom>
            <a:noFill/>
            <a:ln>
              <a:noFill/>
            </a:ln>
          </p:spPr>
        </p:pic>
        <p:pic>
          <p:nvPicPr>
            <p:cNvPr id="880" name="Google Shape;880;p75"/>
            <p:cNvPicPr preferRelativeResize="0"/>
            <p:nvPr/>
          </p:nvPicPr>
          <p:blipFill rotWithShape="1">
            <a:blip r:embed="rId6">
              <a:alphaModFix/>
            </a:blip>
            <a:srcRect b="0" l="0" r="0" t="0"/>
            <a:stretch/>
          </p:blipFill>
          <p:spPr>
            <a:xfrm>
              <a:off x="12274324" y="2022554"/>
              <a:ext cx="1183817" cy="2627043"/>
            </a:xfrm>
            <a:prstGeom prst="rect">
              <a:avLst/>
            </a:prstGeom>
            <a:noFill/>
            <a:ln>
              <a:noFill/>
            </a:ln>
          </p:spPr>
        </p:pic>
        <p:pic>
          <p:nvPicPr>
            <p:cNvPr id="881" name="Google Shape;881;p75"/>
            <p:cNvPicPr preferRelativeResize="0"/>
            <p:nvPr/>
          </p:nvPicPr>
          <p:blipFill rotWithShape="1">
            <a:blip r:embed="rId7">
              <a:alphaModFix/>
            </a:blip>
            <a:srcRect b="0" l="0" r="0" t="0"/>
            <a:stretch/>
          </p:blipFill>
          <p:spPr>
            <a:xfrm>
              <a:off x="8602220" y="0"/>
              <a:ext cx="6801946" cy="10274298"/>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 name="Shape 140"/>
        <p:cNvGrpSpPr/>
        <p:nvPr/>
      </p:nvGrpSpPr>
      <p:grpSpPr>
        <a:xfrm>
          <a:off x="0" y="0"/>
          <a:ext cx="0" cy="0"/>
          <a:chOff x="0" y="0"/>
          <a:chExt cx="0" cy="0"/>
        </a:xfrm>
      </p:grpSpPr>
      <p:sp>
        <p:nvSpPr>
          <p:cNvPr id="141" name="Google Shape;141;p24"/>
          <p:cNvSpPr/>
          <p:nvPr/>
        </p:nvSpPr>
        <p:spPr>
          <a:xfrm>
            <a:off x="2286" y="0"/>
            <a:ext cx="9141714"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pic>
        <p:nvPicPr>
          <p:cNvPr descr="What Is Data Reporting and Why Are Reports Important?" id="142" name="Google Shape;142;p24"/>
          <p:cNvPicPr preferRelativeResize="0"/>
          <p:nvPr/>
        </p:nvPicPr>
        <p:blipFill rotWithShape="1">
          <a:blip r:embed="rId3">
            <a:alphaModFix/>
          </a:blip>
          <a:srcRect b="-2" l="19781" r="7741" t="0"/>
          <a:stretch/>
        </p:blipFill>
        <p:spPr>
          <a:xfrm>
            <a:off x="1891767" y="5"/>
            <a:ext cx="7252232" cy="5143495"/>
          </a:xfrm>
          <a:prstGeom prst="rect">
            <a:avLst/>
          </a:prstGeom>
          <a:noFill/>
          <a:ln>
            <a:noFill/>
          </a:ln>
        </p:spPr>
      </p:pic>
      <p:sp>
        <p:nvSpPr>
          <p:cNvPr id="143" name="Google Shape;143;p24"/>
          <p:cNvSpPr/>
          <p:nvPr/>
        </p:nvSpPr>
        <p:spPr>
          <a:xfrm>
            <a:off x="-1" y="0"/>
            <a:ext cx="5542697" cy="5143500"/>
          </a:xfrm>
          <a:prstGeom prst="rect">
            <a:avLst/>
          </a:prstGeom>
          <a:gradFill>
            <a:gsLst>
              <a:gs pos="0">
                <a:srgbClr val="FFFFFF">
                  <a:alpha val="0"/>
                </a:srgbClr>
              </a:gs>
              <a:gs pos="19000">
                <a:srgbClr val="FFFFFF">
                  <a:alpha val="37647"/>
                </a:srgbClr>
              </a:gs>
              <a:gs pos="35000">
                <a:srgbClr val="FFFFFF">
                  <a:alpha val="76862"/>
                </a:srgbClr>
              </a:gs>
              <a:gs pos="48000">
                <a:schemeClr val="lt1"/>
              </a:gs>
              <a:gs pos="100000">
                <a:schemeClr val="lt1"/>
              </a:gs>
            </a:gsLst>
            <a:lin ang="108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44" name="Google Shape;144;p24"/>
          <p:cNvSpPr txBox="1"/>
          <p:nvPr>
            <p:ph type="title"/>
          </p:nvPr>
        </p:nvSpPr>
        <p:spPr>
          <a:xfrm>
            <a:off x="628650" y="273843"/>
            <a:ext cx="2866642" cy="1424934"/>
          </a:xfrm>
          <a:prstGeom prst="rect">
            <a:avLst/>
          </a:prstGeom>
          <a:noFill/>
          <a:ln>
            <a:noFill/>
          </a:ln>
        </p:spPr>
        <p:txBody>
          <a:bodyPr anchorCtr="0" anchor="ctr" bIns="22850" lIns="45725" spcFirstLastPara="1" rIns="45725" wrap="square" tIns="22850">
            <a:normAutofit/>
          </a:bodyPr>
          <a:lstStyle/>
          <a:p>
            <a:pPr indent="0" lvl="0" marL="12700" rtl="0" algn="l">
              <a:lnSpc>
                <a:spcPct val="90000"/>
              </a:lnSpc>
              <a:spcBef>
                <a:spcPts val="0"/>
              </a:spcBef>
              <a:spcAft>
                <a:spcPts val="0"/>
              </a:spcAft>
              <a:buNone/>
            </a:pPr>
            <a:r>
              <a:rPr b="1" lang="en-GB" sz="3000">
                <a:solidFill>
                  <a:schemeClr val="dk1"/>
                </a:solidFill>
                <a:latin typeface="Calibri"/>
                <a:ea typeface="Calibri"/>
                <a:cs typeface="Calibri"/>
                <a:sym typeface="Calibri"/>
              </a:rPr>
              <a:t>Data understanding</a:t>
            </a:r>
            <a:endParaRPr b="1" sz="3000">
              <a:solidFill>
                <a:schemeClr val="dk1"/>
              </a:solidFill>
              <a:latin typeface="Calibri"/>
              <a:ea typeface="Calibri"/>
              <a:cs typeface="Calibri"/>
              <a:sym typeface="Calibri"/>
            </a:endParaRPr>
          </a:p>
        </p:txBody>
      </p:sp>
      <p:sp>
        <p:nvSpPr>
          <p:cNvPr id="145" name="Google Shape;145;p24"/>
          <p:cNvSpPr txBox="1"/>
          <p:nvPr/>
        </p:nvSpPr>
        <p:spPr>
          <a:xfrm>
            <a:off x="181400" y="1751100"/>
            <a:ext cx="2866500" cy="2807100"/>
          </a:xfrm>
          <a:prstGeom prst="rect">
            <a:avLst/>
          </a:prstGeom>
          <a:noFill/>
          <a:ln>
            <a:noFill/>
          </a:ln>
        </p:spPr>
        <p:txBody>
          <a:bodyPr anchorCtr="0" anchor="t" bIns="22850" lIns="45725" spcFirstLastPara="1" rIns="45725" wrap="square" tIns="22850">
            <a:normAutofit lnSpcReduction="10000"/>
          </a:bodyPr>
          <a:lstStyle/>
          <a:p>
            <a:pPr indent="0" lvl="0" marL="457200" marR="0" rtl="0" algn="just">
              <a:lnSpc>
                <a:spcPct val="90000"/>
              </a:lnSpc>
              <a:spcBef>
                <a:spcPts val="0"/>
              </a:spcBef>
              <a:spcAft>
                <a:spcPts val="0"/>
              </a:spcAft>
              <a:buNone/>
            </a:pPr>
            <a:r>
              <a:rPr lang="en-GB" sz="1200">
                <a:solidFill>
                  <a:schemeClr val="dk1"/>
                </a:solidFill>
                <a:latin typeface="Calibri"/>
                <a:ea typeface="Calibri"/>
                <a:cs typeface="Calibri"/>
                <a:sym typeface="Calibri"/>
              </a:rPr>
              <a:t>The telecom company manages its operations by </a:t>
            </a:r>
            <a:r>
              <a:rPr b="1" lang="en-GB" sz="1200">
                <a:solidFill>
                  <a:schemeClr val="dk1"/>
                </a:solidFill>
                <a:latin typeface="Calibri"/>
                <a:ea typeface="Calibri"/>
                <a:cs typeface="Calibri"/>
                <a:sym typeface="Calibri"/>
              </a:rPr>
              <a:t>linking customer data, service plans, and city demographics.</a:t>
            </a:r>
            <a:r>
              <a:rPr lang="en-GB" sz="1200">
                <a:solidFill>
                  <a:schemeClr val="dk1"/>
                </a:solidFill>
                <a:latin typeface="Calibri"/>
                <a:ea typeface="Calibri"/>
                <a:cs typeface="Calibri"/>
                <a:sym typeface="Calibri"/>
              </a:rPr>
              <a:t> Customers are associated with specific </a:t>
            </a:r>
            <a:r>
              <a:rPr b="1" lang="en-GB" sz="1200">
                <a:solidFill>
                  <a:schemeClr val="dk1"/>
                </a:solidFill>
                <a:latin typeface="Calibri"/>
                <a:ea typeface="Calibri"/>
                <a:cs typeface="Calibri"/>
                <a:sym typeface="Calibri"/>
              </a:rPr>
              <a:t>cities</a:t>
            </a:r>
            <a:r>
              <a:rPr lang="en-GB" sz="1200">
                <a:solidFill>
                  <a:schemeClr val="dk1"/>
                </a:solidFill>
                <a:latin typeface="Calibri"/>
                <a:ea typeface="Calibri"/>
                <a:cs typeface="Calibri"/>
                <a:sym typeface="Calibri"/>
              </a:rPr>
              <a:t>, which store details like </a:t>
            </a:r>
            <a:r>
              <a:rPr b="1" lang="en-GB" sz="1200">
                <a:solidFill>
                  <a:schemeClr val="dk1"/>
                </a:solidFill>
                <a:latin typeface="Calibri"/>
                <a:ea typeface="Calibri"/>
                <a:cs typeface="Calibri"/>
                <a:sym typeface="Calibri"/>
              </a:rPr>
              <a:t>population, internet coverage, and income</a:t>
            </a:r>
            <a:r>
              <a:rPr lang="en-GB" sz="1200">
                <a:solidFill>
                  <a:schemeClr val="dk1"/>
                </a:solidFill>
                <a:latin typeface="Calibri"/>
                <a:ea typeface="Calibri"/>
                <a:cs typeface="Calibri"/>
                <a:sym typeface="Calibri"/>
              </a:rPr>
              <a:t>. The company offers </a:t>
            </a:r>
            <a:r>
              <a:rPr b="1" lang="en-GB" sz="1200">
                <a:solidFill>
                  <a:schemeClr val="dk1"/>
                </a:solidFill>
                <a:latin typeface="Calibri"/>
                <a:ea typeface="Calibri"/>
                <a:cs typeface="Calibri"/>
                <a:sym typeface="Calibri"/>
              </a:rPr>
              <a:t>internet plans</a:t>
            </a:r>
            <a:r>
              <a:rPr lang="en-GB" sz="1200">
                <a:solidFill>
                  <a:schemeClr val="dk1"/>
                </a:solidFill>
                <a:latin typeface="Calibri"/>
                <a:ea typeface="Calibri"/>
                <a:cs typeface="Calibri"/>
                <a:sym typeface="Calibri"/>
              </a:rPr>
              <a:t> with options like security and streaming services, and tracks each customer's charges, contract information, and payment preferences. This structure allows the company to </a:t>
            </a:r>
            <a:r>
              <a:rPr b="1" lang="en-GB" sz="1200">
                <a:solidFill>
                  <a:schemeClr val="dk1"/>
                </a:solidFill>
                <a:latin typeface="Calibri"/>
                <a:ea typeface="Calibri"/>
                <a:cs typeface="Calibri"/>
                <a:sym typeface="Calibri"/>
              </a:rPr>
              <a:t>analyze customer behavior, service usage, and churn</a:t>
            </a:r>
            <a:r>
              <a:rPr lang="en-GB" sz="1200">
                <a:solidFill>
                  <a:schemeClr val="dk1"/>
                </a:solidFill>
                <a:latin typeface="Calibri"/>
                <a:ea typeface="Calibri"/>
                <a:cs typeface="Calibri"/>
                <a:sym typeface="Calibri"/>
              </a:rPr>
              <a:t>, helping to make data-driven decisions for improving services and customer retention.</a:t>
            </a:r>
            <a:endParaRPr sz="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sp>
        <p:nvSpPr>
          <p:cNvPr id="150" name="Google Shape;150;p25"/>
          <p:cNvSpPr/>
          <p:nvPr/>
        </p:nvSpPr>
        <p:spPr>
          <a:xfrm>
            <a:off x="-550" y="0"/>
            <a:ext cx="91416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51" name="Google Shape;151;p25"/>
          <p:cNvSpPr txBox="1"/>
          <p:nvPr>
            <p:ph type="title"/>
          </p:nvPr>
        </p:nvSpPr>
        <p:spPr>
          <a:xfrm>
            <a:off x="480910" y="-190950"/>
            <a:ext cx="8182200" cy="1026600"/>
          </a:xfrm>
          <a:prstGeom prst="rect">
            <a:avLst/>
          </a:prstGeom>
          <a:noFill/>
          <a:ln>
            <a:noFill/>
          </a:ln>
        </p:spPr>
        <p:txBody>
          <a:bodyPr anchorCtr="0" anchor="ctr" bIns="22850" lIns="45725" spcFirstLastPara="1" rIns="45725" wrap="square" tIns="22850">
            <a:normAutofit/>
          </a:bodyPr>
          <a:lstStyle/>
          <a:p>
            <a:pPr indent="0" lvl="0" marL="12700" rtl="0" algn="ctr">
              <a:lnSpc>
                <a:spcPct val="90000"/>
              </a:lnSpc>
              <a:spcBef>
                <a:spcPts val="0"/>
              </a:spcBef>
              <a:spcAft>
                <a:spcPts val="0"/>
              </a:spcAft>
              <a:buNone/>
            </a:pPr>
            <a:r>
              <a:rPr b="1" lang="en-GB" sz="5000">
                <a:solidFill>
                  <a:schemeClr val="dk1"/>
                </a:solidFill>
                <a:latin typeface="Calibri"/>
                <a:ea typeface="Calibri"/>
                <a:cs typeface="Calibri"/>
                <a:sym typeface="Calibri"/>
              </a:rPr>
              <a:t>DATA EXPANSION</a:t>
            </a:r>
            <a:endParaRPr b="1" sz="5000">
              <a:solidFill>
                <a:schemeClr val="dk1"/>
              </a:solidFill>
              <a:latin typeface="Calibri"/>
              <a:ea typeface="Calibri"/>
              <a:cs typeface="Calibri"/>
              <a:sym typeface="Calibri"/>
            </a:endParaRPr>
          </a:p>
        </p:txBody>
      </p:sp>
      <p:sp>
        <p:nvSpPr>
          <p:cNvPr id="152" name="Google Shape;152;p25"/>
          <p:cNvSpPr/>
          <p:nvPr/>
        </p:nvSpPr>
        <p:spPr>
          <a:xfrm>
            <a:off x="3406310" y="666337"/>
            <a:ext cx="2468880" cy="13716"/>
          </a:xfrm>
          <a:custGeom>
            <a:rect b="b" l="l" r="r" t="t"/>
            <a:pathLst>
              <a:path extrusionOk="0" fill="none" h="27432" w="493776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extrusionOk="0" h="27432" w="493776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pic>
        <p:nvPicPr>
          <p:cNvPr id="153" name="Google Shape;153;p25"/>
          <p:cNvPicPr preferRelativeResize="0"/>
          <p:nvPr/>
        </p:nvPicPr>
        <p:blipFill>
          <a:blip r:embed="rId3">
            <a:alphaModFix/>
          </a:blip>
          <a:stretch>
            <a:fillRect/>
          </a:stretch>
        </p:blipFill>
        <p:spPr>
          <a:xfrm>
            <a:off x="68750" y="1621863"/>
            <a:ext cx="5806449" cy="3114237"/>
          </a:xfrm>
          <a:prstGeom prst="rect">
            <a:avLst/>
          </a:prstGeom>
          <a:noFill/>
          <a:ln>
            <a:noFill/>
          </a:ln>
        </p:spPr>
      </p:pic>
      <p:pic>
        <p:nvPicPr>
          <p:cNvPr id="154" name="Google Shape;154;p25"/>
          <p:cNvPicPr preferRelativeResize="0"/>
          <p:nvPr/>
        </p:nvPicPr>
        <p:blipFill>
          <a:blip r:embed="rId4">
            <a:alphaModFix/>
          </a:blip>
          <a:stretch>
            <a:fillRect/>
          </a:stretch>
        </p:blipFill>
        <p:spPr>
          <a:xfrm>
            <a:off x="5959125" y="2091695"/>
            <a:ext cx="3184875" cy="2404655"/>
          </a:xfrm>
          <a:prstGeom prst="rect">
            <a:avLst/>
          </a:prstGeom>
          <a:solidFill>
            <a:schemeClr val="lt1"/>
          </a:solidFill>
          <a:ln>
            <a:noFill/>
          </a:ln>
        </p:spPr>
      </p:pic>
      <p:sp>
        <p:nvSpPr>
          <p:cNvPr id="155" name="Google Shape;155;p25"/>
          <p:cNvSpPr txBox="1"/>
          <p:nvPr>
            <p:ph type="title"/>
          </p:nvPr>
        </p:nvSpPr>
        <p:spPr>
          <a:xfrm>
            <a:off x="1835176" y="1045463"/>
            <a:ext cx="4731300" cy="366600"/>
          </a:xfrm>
          <a:prstGeom prst="rect">
            <a:avLst/>
          </a:prstGeom>
          <a:noFill/>
          <a:ln>
            <a:noFill/>
          </a:ln>
        </p:spPr>
        <p:txBody>
          <a:bodyPr anchorCtr="0" anchor="ctr" bIns="22850" lIns="45725" spcFirstLastPara="1" rIns="45725" wrap="square" tIns="22850">
            <a:noAutofit/>
          </a:bodyPr>
          <a:lstStyle/>
          <a:p>
            <a:pPr indent="0" lvl="0" marL="12700" rtl="0" algn="ctr">
              <a:lnSpc>
                <a:spcPct val="90000"/>
              </a:lnSpc>
              <a:spcBef>
                <a:spcPts val="0"/>
              </a:spcBef>
              <a:spcAft>
                <a:spcPts val="0"/>
              </a:spcAft>
              <a:buNone/>
            </a:pPr>
            <a:r>
              <a:rPr b="1" lang="en-GB" sz="2400">
                <a:solidFill>
                  <a:schemeClr val="dk1"/>
                </a:solidFill>
                <a:latin typeface="Calibri"/>
                <a:ea typeface="Calibri"/>
                <a:cs typeface="Calibri"/>
                <a:sym typeface="Calibri"/>
              </a:rPr>
              <a:t>cities</a:t>
            </a:r>
            <a:endParaRPr b="1" sz="2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26"/>
          <p:cNvSpPr/>
          <p:nvPr/>
        </p:nvSpPr>
        <p:spPr>
          <a:xfrm>
            <a:off x="-550" y="0"/>
            <a:ext cx="91416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61" name="Google Shape;161;p26"/>
          <p:cNvSpPr txBox="1"/>
          <p:nvPr>
            <p:ph type="title"/>
          </p:nvPr>
        </p:nvSpPr>
        <p:spPr>
          <a:xfrm>
            <a:off x="480910" y="-190950"/>
            <a:ext cx="8182200" cy="1026600"/>
          </a:xfrm>
          <a:prstGeom prst="rect">
            <a:avLst/>
          </a:prstGeom>
          <a:noFill/>
          <a:ln>
            <a:noFill/>
          </a:ln>
        </p:spPr>
        <p:txBody>
          <a:bodyPr anchorCtr="0" anchor="ctr" bIns="22850" lIns="45725" spcFirstLastPara="1" rIns="45725" wrap="square" tIns="22850">
            <a:normAutofit/>
          </a:bodyPr>
          <a:lstStyle/>
          <a:p>
            <a:pPr indent="0" lvl="0" marL="12700" rtl="0" algn="ctr">
              <a:lnSpc>
                <a:spcPct val="90000"/>
              </a:lnSpc>
              <a:spcBef>
                <a:spcPts val="0"/>
              </a:spcBef>
              <a:spcAft>
                <a:spcPts val="0"/>
              </a:spcAft>
              <a:buNone/>
            </a:pPr>
            <a:r>
              <a:rPr b="1" lang="en-GB" sz="5000">
                <a:solidFill>
                  <a:schemeClr val="dk1"/>
                </a:solidFill>
                <a:latin typeface="Calibri"/>
                <a:ea typeface="Calibri"/>
                <a:cs typeface="Calibri"/>
                <a:sym typeface="Calibri"/>
              </a:rPr>
              <a:t>DATA EXPANSION</a:t>
            </a:r>
            <a:endParaRPr b="1" sz="5000">
              <a:solidFill>
                <a:schemeClr val="dk1"/>
              </a:solidFill>
              <a:latin typeface="Calibri"/>
              <a:ea typeface="Calibri"/>
              <a:cs typeface="Calibri"/>
              <a:sym typeface="Calibri"/>
            </a:endParaRPr>
          </a:p>
        </p:txBody>
      </p:sp>
      <p:sp>
        <p:nvSpPr>
          <p:cNvPr id="162" name="Google Shape;162;p26"/>
          <p:cNvSpPr/>
          <p:nvPr/>
        </p:nvSpPr>
        <p:spPr>
          <a:xfrm>
            <a:off x="3406310" y="666337"/>
            <a:ext cx="2468880" cy="13716"/>
          </a:xfrm>
          <a:custGeom>
            <a:rect b="b" l="l" r="r" t="t"/>
            <a:pathLst>
              <a:path extrusionOk="0" fill="none" h="27432" w="4937760">
                <a:moveTo>
                  <a:pt x="0" y="0"/>
                </a:moveTo>
                <a:cubicBezTo>
                  <a:pt x="151071" y="898"/>
                  <a:pt x="414304" y="10355"/>
                  <a:pt x="567842" y="0"/>
                </a:cubicBezTo>
                <a:cubicBezTo>
                  <a:pt x="721380" y="-10355"/>
                  <a:pt x="913955" y="23592"/>
                  <a:pt x="1135685" y="0"/>
                </a:cubicBezTo>
                <a:cubicBezTo>
                  <a:pt x="1357415" y="-23592"/>
                  <a:pt x="1656179" y="-14359"/>
                  <a:pt x="1851660" y="0"/>
                </a:cubicBezTo>
                <a:cubicBezTo>
                  <a:pt x="2047142" y="14359"/>
                  <a:pt x="2259566" y="-14455"/>
                  <a:pt x="2370125" y="0"/>
                </a:cubicBezTo>
                <a:cubicBezTo>
                  <a:pt x="2480684" y="14455"/>
                  <a:pt x="2753992" y="22579"/>
                  <a:pt x="2888590" y="0"/>
                </a:cubicBezTo>
                <a:cubicBezTo>
                  <a:pt x="3023188" y="-22579"/>
                  <a:pt x="3354327" y="24296"/>
                  <a:pt x="3505810" y="0"/>
                </a:cubicBezTo>
                <a:cubicBezTo>
                  <a:pt x="3657293" y="-24296"/>
                  <a:pt x="3767649" y="3652"/>
                  <a:pt x="4024274" y="0"/>
                </a:cubicBezTo>
                <a:cubicBezTo>
                  <a:pt x="4280899" y="-3652"/>
                  <a:pt x="4541928" y="-14384"/>
                  <a:pt x="4937760" y="0"/>
                </a:cubicBezTo>
                <a:cubicBezTo>
                  <a:pt x="4938470" y="9050"/>
                  <a:pt x="4937122" y="21151"/>
                  <a:pt x="4937760" y="27432"/>
                </a:cubicBezTo>
                <a:cubicBezTo>
                  <a:pt x="4792365" y="10076"/>
                  <a:pt x="4528041" y="17663"/>
                  <a:pt x="4419295" y="27432"/>
                </a:cubicBezTo>
                <a:cubicBezTo>
                  <a:pt x="4310549" y="37201"/>
                  <a:pt x="4126500" y="10618"/>
                  <a:pt x="3900830" y="27432"/>
                </a:cubicBezTo>
                <a:cubicBezTo>
                  <a:pt x="3675160" y="44246"/>
                  <a:pt x="3409924" y="31425"/>
                  <a:pt x="3283610" y="27432"/>
                </a:cubicBezTo>
                <a:cubicBezTo>
                  <a:pt x="3157296" y="23439"/>
                  <a:pt x="3011610" y="15782"/>
                  <a:pt x="2765146" y="27432"/>
                </a:cubicBezTo>
                <a:cubicBezTo>
                  <a:pt x="2518682" y="39082"/>
                  <a:pt x="2505970" y="40710"/>
                  <a:pt x="2296058" y="27432"/>
                </a:cubicBezTo>
                <a:cubicBezTo>
                  <a:pt x="2086146" y="14154"/>
                  <a:pt x="1890404" y="35142"/>
                  <a:pt x="1678838" y="27432"/>
                </a:cubicBezTo>
                <a:cubicBezTo>
                  <a:pt x="1467272" y="19722"/>
                  <a:pt x="1210839" y="46081"/>
                  <a:pt x="1061618" y="27432"/>
                </a:cubicBezTo>
                <a:cubicBezTo>
                  <a:pt x="912397" y="8783"/>
                  <a:pt x="424920" y="11180"/>
                  <a:pt x="0" y="27432"/>
                </a:cubicBezTo>
                <a:cubicBezTo>
                  <a:pt x="-1228" y="21145"/>
                  <a:pt x="-815" y="8816"/>
                  <a:pt x="0" y="0"/>
                </a:cubicBezTo>
                <a:close/>
              </a:path>
              <a:path extrusionOk="0" h="27432" w="4937760">
                <a:moveTo>
                  <a:pt x="0" y="0"/>
                </a:moveTo>
                <a:cubicBezTo>
                  <a:pt x="158580" y="-21299"/>
                  <a:pt x="375366" y="-9205"/>
                  <a:pt x="518465" y="0"/>
                </a:cubicBezTo>
                <a:cubicBezTo>
                  <a:pt x="661564" y="9205"/>
                  <a:pt x="901414" y="-31895"/>
                  <a:pt x="1234440" y="0"/>
                </a:cubicBezTo>
                <a:cubicBezTo>
                  <a:pt x="1567467" y="31895"/>
                  <a:pt x="1525818" y="3722"/>
                  <a:pt x="1703527" y="0"/>
                </a:cubicBezTo>
                <a:cubicBezTo>
                  <a:pt x="1881236" y="-3722"/>
                  <a:pt x="1964350" y="10238"/>
                  <a:pt x="2172614" y="0"/>
                </a:cubicBezTo>
                <a:cubicBezTo>
                  <a:pt x="2380878" y="-10238"/>
                  <a:pt x="2652196" y="-22475"/>
                  <a:pt x="2789834" y="0"/>
                </a:cubicBezTo>
                <a:cubicBezTo>
                  <a:pt x="2927472" y="22475"/>
                  <a:pt x="3160003" y="7911"/>
                  <a:pt x="3357677" y="0"/>
                </a:cubicBezTo>
                <a:cubicBezTo>
                  <a:pt x="3555351" y="-7911"/>
                  <a:pt x="3723575" y="-14515"/>
                  <a:pt x="4024274" y="0"/>
                </a:cubicBezTo>
                <a:cubicBezTo>
                  <a:pt x="4324973" y="14515"/>
                  <a:pt x="4666192" y="-31217"/>
                  <a:pt x="4937760" y="0"/>
                </a:cubicBezTo>
                <a:cubicBezTo>
                  <a:pt x="4937817" y="6776"/>
                  <a:pt x="4936595" y="20935"/>
                  <a:pt x="4937760" y="27432"/>
                </a:cubicBezTo>
                <a:cubicBezTo>
                  <a:pt x="4605662" y="51747"/>
                  <a:pt x="4434779" y="15280"/>
                  <a:pt x="4221785" y="27432"/>
                </a:cubicBezTo>
                <a:cubicBezTo>
                  <a:pt x="4008791" y="39584"/>
                  <a:pt x="3840732" y="43619"/>
                  <a:pt x="3653942" y="27432"/>
                </a:cubicBezTo>
                <a:cubicBezTo>
                  <a:pt x="3467152" y="11245"/>
                  <a:pt x="3368269" y="7352"/>
                  <a:pt x="3086100" y="27432"/>
                </a:cubicBezTo>
                <a:cubicBezTo>
                  <a:pt x="2803931" y="47512"/>
                  <a:pt x="2806928" y="31440"/>
                  <a:pt x="2567635" y="27432"/>
                </a:cubicBezTo>
                <a:cubicBezTo>
                  <a:pt x="2328342" y="23424"/>
                  <a:pt x="2237209" y="34202"/>
                  <a:pt x="1999793" y="27432"/>
                </a:cubicBezTo>
                <a:cubicBezTo>
                  <a:pt x="1762377" y="20662"/>
                  <a:pt x="1753212" y="30829"/>
                  <a:pt x="1530706" y="27432"/>
                </a:cubicBezTo>
                <a:cubicBezTo>
                  <a:pt x="1308200" y="24035"/>
                  <a:pt x="1164917" y="444"/>
                  <a:pt x="962863" y="27432"/>
                </a:cubicBezTo>
                <a:cubicBezTo>
                  <a:pt x="760809" y="54420"/>
                  <a:pt x="232406" y="72726"/>
                  <a:pt x="0" y="27432"/>
                </a:cubicBezTo>
                <a:cubicBezTo>
                  <a:pt x="-234" y="21031"/>
                  <a:pt x="-921" y="6323"/>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63" name="Google Shape;163;p26"/>
          <p:cNvSpPr txBox="1"/>
          <p:nvPr>
            <p:ph type="title"/>
          </p:nvPr>
        </p:nvSpPr>
        <p:spPr>
          <a:xfrm>
            <a:off x="1835176" y="1045463"/>
            <a:ext cx="4731300" cy="366600"/>
          </a:xfrm>
          <a:prstGeom prst="rect">
            <a:avLst/>
          </a:prstGeom>
          <a:noFill/>
          <a:ln>
            <a:noFill/>
          </a:ln>
        </p:spPr>
        <p:txBody>
          <a:bodyPr anchorCtr="0" anchor="ctr" bIns="22850" lIns="45725" spcFirstLastPara="1" rIns="45725" wrap="square" tIns="22850">
            <a:noAutofit/>
          </a:bodyPr>
          <a:lstStyle/>
          <a:p>
            <a:pPr indent="0" lvl="0" marL="12700" rtl="0" algn="ctr">
              <a:lnSpc>
                <a:spcPct val="90000"/>
              </a:lnSpc>
              <a:spcBef>
                <a:spcPts val="0"/>
              </a:spcBef>
              <a:spcAft>
                <a:spcPts val="0"/>
              </a:spcAft>
              <a:buNone/>
            </a:pPr>
            <a:r>
              <a:rPr b="1" lang="en-GB" sz="2400">
                <a:solidFill>
                  <a:schemeClr val="dk1"/>
                </a:solidFill>
                <a:latin typeface="Calibri"/>
                <a:ea typeface="Calibri"/>
                <a:cs typeface="Calibri"/>
                <a:sym typeface="Calibri"/>
              </a:rPr>
              <a:t>plans</a:t>
            </a:r>
            <a:endParaRPr b="1" sz="2400">
              <a:solidFill>
                <a:schemeClr val="dk1"/>
              </a:solidFill>
              <a:latin typeface="Calibri"/>
              <a:ea typeface="Calibri"/>
              <a:cs typeface="Calibri"/>
              <a:sym typeface="Calibri"/>
            </a:endParaRPr>
          </a:p>
        </p:txBody>
      </p:sp>
      <p:pic>
        <p:nvPicPr>
          <p:cNvPr id="164" name="Google Shape;164;p26"/>
          <p:cNvPicPr preferRelativeResize="0"/>
          <p:nvPr/>
        </p:nvPicPr>
        <p:blipFill>
          <a:blip r:embed="rId3">
            <a:alphaModFix/>
          </a:blip>
          <a:stretch>
            <a:fillRect/>
          </a:stretch>
        </p:blipFill>
        <p:spPr>
          <a:xfrm>
            <a:off x="128725" y="1914950"/>
            <a:ext cx="5746476" cy="2410024"/>
          </a:xfrm>
          <a:prstGeom prst="rect">
            <a:avLst/>
          </a:prstGeom>
          <a:noFill/>
          <a:ln>
            <a:noFill/>
          </a:ln>
        </p:spPr>
      </p:pic>
      <p:pic>
        <p:nvPicPr>
          <p:cNvPr id="165" name="Google Shape;165;p26"/>
          <p:cNvPicPr preferRelativeResize="0"/>
          <p:nvPr/>
        </p:nvPicPr>
        <p:blipFill>
          <a:blip r:embed="rId4">
            <a:alphaModFix/>
          </a:blip>
          <a:stretch>
            <a:fillRect/>
          </a:stretch>
        </p:blipFill>
        <p:spPr>
          <a:xfrm>
            <a:off x="5962650" y="1719788"/>
            <a:ext cx="3181350" cy="2800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sp>
        <p:nvSpPr>
          <p:cNvPr id="170" name="Google Shape;170;p27"/>
          <p:cNvSpPr/>
          <p:nvPr/>
        </p:nvSpPr>
        <p:spPr>
          <a:xfrm>
            <a:off x="0" y="0"/>
            <a:ext cx="9144000"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71" name="Google Shape;171;p27"/>
          <p:cNvSpPr/>
          <p:nvPr/>
        </p:nvSpPr>
        <p:spPr>
          <a:xfrm>
            <a:off x="229" y="0"/>
            <a:ext cx="9143772" cy="5143500"/>
          </a:xfrm>
          <a:prstGeom prst="rect">
            <a:avLst/>
          </a:prstGeom>
          <a:solidFill>
            <a:schemeClr val="lt1"/>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72" name="Google Shape;172;p27"/>
          <p:cNvSpPr txBox="1"/>
          <p:nvPr>
            <p:ph type="title"/>
          </p:nvPr>
        </p:nvSpPr>
        <p:spPr>
          <a:xfrm>
            <a:off x="603504" y="602216"/>
            <a:ext cx="3574748" cy="1090538"/>
          </a:xfrm>
          <a:prstGeom prst="rect">
            <a:avLst/>
          </a:prstGeom>
          <a:noFill/>
          <a:ln>
            <a:noFill/>
          </a:ln>
        </p:spPr>
        <p:txBody>
          <a:bodyPr anchorCtr="0" anchor="ctr" bIns="22850" lIns="45725" spcFirstLastPara="1" rIns="45725" wrap="square" tIns="22850">
            <a:normAutofit/>
          </a:bodyPr>
          <a:lstStyle/>
          <a:p>
            <a:pPr indent="0" lvl="0" marL="12700" rtl="0" algn="l">
              <a:lnSpc>
                <a:spcPct val="90000"/>
              </a:lnSpc>
              <a:spcBef>
                <a:spcPts val="0"/>
              </a:spcBef>
              <a:spcAft>
                <a:spcPts val="0"/>
              </a:spcAft>
              <a:buNone/>
            </a:pPr>
            <a:r>
              <a:rPr lang="en-GB" sz="2700">
                <a:solidFill>
                  <a:schemeClr val="dk2"/>
                </a:solidFill>
                <a:latin typeface="Calibri"/>
                <a:ea typeface="Calibri"/>
                <a:cs typeface="Calibri"/>
                <a:sym typeface="Calibri"/>
              </a:rPr>
              <a:t>Customer Feedback Database Schema</a:t>
            </a:r>
            <a:endParaRPr/>
          </a:p>
        </p:txBody>
      </p:sp>
      <p:sp>
        <p:nvSpPr>
          <p:cNvPr id="173" name="Google Shape;173;p27"/>
          <p:cNvSpPr txBox="1"/>
          <p:nvPr/>
        </p:nvSpPr>
        <p:spPr>
          <a:xfrm>
            <a:off x="603504" y="1816262"/>
            <a:ext cx="3574462" cy="2515107"/>
          </a:xfrm>
          <a:prstGeom prst="rect">
            <a:avLst/>
          </a:prstGeom>
          <a:solidFill>
            <a:schemeClr val="lt1"/>
          </a:solidFill>
          <a:ln>
            <a:noFill/>
          </a:ln>
        </p:spPr>
        <p:txBody>
          <a:bodyPr anchorCtr="0" anchor="t" bIns="22850" lIns="45725" spcFirstLastPara="1" rIns="45725" wrap="square" tIns="22850">
            <a:normAutofit lnSpcReduction="10000"/>
          </a:bodyPr>
          <a:lstStyle/>
          <a:p>
            <a:pPr indent="0" lvl="0" marL="0" marR="0" rtl="0" algn="l">
              <a:lnSpc>
                <a:spcPct val="90000"/>
              </a:lnSpc>
              <a:spcBef>
                <a:spcPts val="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The database is organized into three schemas: </a:t>
            </a:r>
            <a:r>
              <a:rPr b="1" lang="en-GB" sz="1200">
                <a:solidFill>
                  <a:schemeClr val="dk1"/>
                </a:solidFill>
                <a:latin typeface="Calibri"/>
                <a:ea typeface="Calibri"/>
                <a:cs typeface="Calibri"/>
                <a:sym typeface="Calibri"/>
              </a:rPr>
              <a:t>customers</a:t>
            </a:r>
            <a:r>
              <a:rPr lang="en-GB" sz="1200">
                <a:solidFill>
                  <a:schemeClr val="dk1"/>
                </a:solidFill>
                <a:latin typeface="Calibri"/>
                <a:ea typeface="Calibri"/>
                <a:cs typeface="Calibri"/>
                <a:sym typeface="Calibri"/>
              </a:rPr>
              <a:t>, </a:t>
            </a:r>
            <a:r>
              <a:rPr b="1" lang="en-GB" sz="1200">
                <a:solidFill>
                  <a:schemeClr val="dk1"/>
                </a:solidFill>
                <a:latin typeface="Calibri"/>
                <a:ea typeface="Calibri"/>
                <a:cs typeface="Calibri"/>
                <a:sym typeface="Calibri"/>
              </a:rPr>
              <a:t>services</a:t>
            </a:r>
            <a:r>
              <a:rPr lang="en-GB" sz="1200">
                <a:solidFill>
                  <a:schemeClr val="dk1"/>
                </a:solidFill>
                <a:latin typeface="Calibri"/>
                <a:ea typeface="Calibri"/>
                <a:cs typeface="Calibri"/>
                <a:sym typeface="Calibri"/>
              </a:rPr>
              <a:t>, and </a:t>
            </a:r>
            <a:r>
              <a:rPr b="1" lang="en-GB" sz="1200">
                <a:solidFill>
                  <a:schemeClr val="dk1"/>
                </a:solidFill>
                <a:latin typeface="Calibri"/>
                <a:ea typeface="Calibri"/>
                <a:cs typeface="Calibri"/>
                <a:sym typeface="Calibri"/>
              </a:rPr>
              <a:t>resources</a:t>
            </a:r>
            <a:r>
              <a:rPr lang="en-GB" sz="1200">
                <a:solidFill>
                  <a:schemeClr val="dk1"/>
                </a:solidFill>
                <a:latin typeface="Calibri"/>
                <a:ea typeface="Calibri"/>
                <a:cs typeface="Calibri"/>
                <a:sym typeface="Calibri"/>
              </a:rPr>
              <a:t>.</a:t>
            </a:r>
            <a:endParaRPr sz="700">
              <a:solidFill>
                <a:schemeClr val="dk1"/>
              </a:solidFill>
            </a:endParaRPr>
          </a:p>
          <a:p>
            <a:pPr indent="0" lvl="0" marL="0" marR="0" rtl="0" algn="l">
              <a:lnSpc>
                <a:spcPct val="90000"/>
              </a:lnSpc>
              <a:spcBef>
                <a:spcPts val="400"/>
              </a:spcBef>
              <a:spcAft>
                <a:spcPts val="0"/>
              </a:spcAft>
              <a:buClr>
                <a:schemeClr val="dk1"/>
              </a:buClr>
              <a:buSzPts val="1200"/>
              <a:buFont typeface="Arial"/>
              <a:buChar char="•"/>
            </a:pPr>
            <a:r>
              <a:rPr b="1" lang="en-GB" sz="1200">
                <a:solidFill>
                  <a:schemeClr val="dk1"/>
                </a:solidFill>
                <a:latin typeface="Calibri"/>
                <a:ea typeface="Calibri"/>
                <a:cs typeface="Calibri"/>
                <a:sym typeface="Calibri"/>
              </a:rPr>
              <a:t>Resources Schema</a:t>
            </a:r>
            <a:r>
              <a:rPr lang="en-GB" sz="1200">
                <a:solidFill>
                  <a:schemeClr val="dk1"/>
                </a:solidFill>
                <a:latin typeface="Calibri"/>
                <a:ea typeface="Calibri"/>
                <a:cs typeface="Calibri"/>
                <a:sym typeface="Calibri"/>
              </a:rPr>
              <a:t>:</a:t>
            </a:r>
            <a:endParaRPr sz="700">
              <a:solidFill>
                <a:schemeClr val="dk1"/>
              </a:solidFill>
            </a:endParaRPr>
          </a:p>
          <a:p>
            <a:pPr indent="-120650" lvl="0" marL="177800" marR="0" rtl="0" algn="l">
              <a:lnSpc>
                <a:spcPct val="90000"/>
              </a:lnSpc>
              <a:spcBef>
                <a:spcPts val="400"/>
              </a:spcBef>
              <a:spcAft>
                <a:spcPts val="0"/>
              </a:spcAft>
              <a:buClr>
                <a:schemeClr val="dk1"/>
              </a:buClr>
              <a:buSzPts val="500"/>
              <a:buFont typeface="Arial"/>
              <a:buChar char="•"/>
            </a:pPr>
            <a:r>
              <a:rPr lang="en-GB" sz="1200">
                <a:solidFill>
                  <a:schemeClr val="dk1"/>
                </a:solidFill>
                <a:latin typeface="Calibri"/>
                <a:ea typeface="Calibri"/>
                <a:cs typeface="Calibri"/>
                <a:sym typeface="Calibri"/>
              </a:rPr>
              <a:t>Contains the cities table, storing city details like population, area, and 5G coverage.</a:t>
            </a:r>
            <a:endParaRPr sz="700">
              <a:solidFill>
                <a:schemeClr val="dk1"/>
              </a:solidFill>
            </a:endParaRPr>
          </a:p>
          <a:p>
            <a:pPr indent="0" lvl="0" marL="0" marR="0" rtl="0" algn="l">
              <a:lnSpc>
                <a:spcPct val="90000"/>
              </a:lnSpc>
              <a:spcBef>
                <a:spcPts val="400"/>
              </a:spcBef>
              <a:spcAft>
                <a:spcPts val="0"/>
              </a:spcAft>
              <a:buClr>
                <a:schemeClr val="dk1"/>
              </a:buClr>
              <a:buSzPts val="1200"/>
              <a:buFont typeface="Arial"/>
              <a:buChar char="•"/>
            </a:pPr>
            <a:r>
              <a:rPr b="1" lang="en-GB" sz="1200">
                <a:solidFill>
                  <a:schemeClr val="dk1"/>
                </a:solidFill>
                <a:latin typeface="Calibri"/>
                <a:ea typeface="Calibri"/>
                <a:cs typeface="Calibri"/>
                <a:sym typeface="Calibri"/>
              </a:rPr>
              <a:t>Customers Schema</a:t>
            </a:r>
            <a:r>
              <a:rPr lang="en-GB" sz="1200">
                <a:solidFill>
                  <a:schemeClr val="dk1"/>
                </a:solidFill>
                <a:latin typeface="Calibri"/>
                <a:ea typeface="Calibri"/>
                <a:cs typeface="Calibri"/>
                <a:sym typeface="Calibri"/>
              </a:rPr>
              <a:t>:</a:t>
            </a:r>
            <a:endParaRPr sz="700">
              <a:solidFill>
                <a:schemeClr val="dk1"/>
              </a:solidFill>
            </a:endParaRPr>
          </a:p>
          <a:p>
            <a:pPr indent="-120650" lvl="0" marL="177800" marR="0" rtl="0" algn="l">
              <a:lnSpc>
                <a:spcPct val="90000"/>
              </a:lnSpc>
              <a:spcBef>
                <a:spcPts val="400"/>
              </a:spcBef>
              <a:spcAft>
                <a:spcPts val="0"/>
              </a:spcAft>
              <a:buClr>
                <a:schemeClr val="dk1"/>
              </a:buClr>
              <a:buSzPts val="500"/>
              <a:buFont typeface="Arial"/>
              <a:buChar char="•"/>
            </a:pPr>
            <a:r>
              <a:rPr lang="en-GB" sz="1200">
                <a:solidFill>
                  <a:schemeClr val="dk1"/>
                </a:solidFill>
                <a:latin typeface="Calibri"/>
                <a:ea typeface="Calibri"/>
                <a:cs typeface="Calibri"/>
                <a:sym typeface="Calibri"/>
              </a:rPr>
              <a:t>Contains the customersInfo table, with customer data like age, gender, and city (linked to cities).</a:t>
            </a:r>
            <a:endParaRPr sz="700">
              <a:solidFill>
                <a:schemeClr val="dk1"/>
              </a:solidFill>
            </a:endParaRPr>
          </a:p>
          <a:p>
            <a:pPr indent="0" lvl="0" marL="0" marR="0" rtl="0" algn="l">
              <a:lnSpc>
                <a:spcPct val="90000"/>
              </a:lnSpc>
              <a:spcBef>
                <a:spcPts val="400"/>
              </a:spcBef>
              <a:spcAft>
                <a:spcPts val="0"/>
              </a:spcAft>
              <a:buClr>
                <a:schemeClr val="dk1"/>
              </a:buClr>
              <a:buSzPts val="1200"/>
              <a:buFont typeface="Arial"/>
              <a:buChar char="•"/>
            </a:pPr>
            <a:r>
              <a:rPr b="1" lang="en-GB" sz="1200">
                <a:solidFill>
                  <a:schemeClr val="dk1"/>
                </a:solidFill>
                <a:latin typeface="Calibri"/>
                <a:ea typeface="Calibri"/>
                <a:cs typeface="Calibri"/>
                <a:sym typeface="Calibri"/>
              </a:rPr>
              <a:t>Services Schema</a:t>
            </a:r>
            <a:r>
              <a:rPr lang="en-GB" sz="1200">
                <a:solidFill>
                  <a:schemeClr val="dk1"/>
                </a:solidFill>
                <a:latin typeface="Calibri"/>
                <a:ea typeface="Calibri"/>
                <a:cs typeface="Calibri"/>
                <a:sym typeface="Calibri"/>
              </a:rPr>
              <a:t>:</a:t>
            </a:r>
            <a:endParaRPr sz="700">
              <a:solidFill>
                <a:schemeClr val="dk1"/>
              </a:solidFill>
            </a:endParaRPr>
          </a:p>
          <a:p>
            <a:pPr indent="-120650" lvl="0" marL="177800" marR="0" rtl="0" algn="l">
              <a:lnSpc>
                <a:spcPct val="90000"/>
              </a:lnSpc>
              <a:spcBef>
                <a:spcPts val="400"/>
              </a:spcBef>
              <a:spcAft>
                <a:spcPts val="0"/>
              </a:spcAft>
              <a:buClr>
                <a:schemeClr val="dk1"/>
              </a:buClr>
              <a:buSzPts val="500"/>
              <a:buFont typeface="Arial"/>
              <a:buChar char="•"/>
            </a:pPr>
            <a:r>
              <a:rPr lang="en-GB" sz="1200">
                <a:solidFill>
                  <a:schemeClr val="dk1"/>
                </a:solidFill>
                <a:latin typeface="Calibri"/>
                <a:ea typeface="Calibri"/>
                <a:cs typeface="Calibri"/>
                <a:sym typeface="Calibri"/>
              </a:rPr>
              <a:t>Includes tables for internet plans, charges, and service details.</a:t>
            </a:r>
            <a:endParaRPr sz="700">
              <a:solidFill>
                <a:schemeClr val="dk1"/>
              </a:solidFill>
            </a:endParaRPr>
          </a:p>
          <a:p>
            <a:pPr indent="0" lvl="0" marL="0" marR="0" rtl="0" algn="l">
              <a:lnSpc>
                <a:spcPct val="90000"/>
              </a:lnSpc>
              <a:spcBef>
                <a:spcPts val="400"/>
              </a:spcBef>
              <a:spcAft>
                <a:spcPts val="0"/>
              </a:spcAft>
              <a:buClr>
                <a:schemeClr val="dk1"/>
              </a:buClr>
              <a:buSzPts val="1200"/>
              <a:buFont typeface="Arial"/>
              <a:buChar char="•"/>
            </a:pPr>
            <a:r>
              <a:rPr lang="en-GB" sz="1200">
                <a:solidFill>
                  <a:schemeClr val="dk1"/>
                </a:solidFill>
                <a:latin typeface="Calibri"/>
                <a:ea typeface="Calibri"/>
                <a:cs typeface="Calibri"/>
                <a:sym typeface="Calibri"/>
              </a:rPr>
              <a:t>The contractInfo table links customers to their services and tracks contracts, payments, and churn.</a:t>
            </a:r>
            <a:endParaRPr sz="1200">
              <a:solidFill>
                <a:schemeClr val="dk1"/>
              </a:solidFill>
              <a:latin typeface="Calibri"/>
              <a:ea typeface="Calibri"/>
              <a:cs typeface="Calibri"/>
              <a:sym typeface="Calibri"/>
            </a:endParaRPr>
          </a:p>
        </p:txBody>
      </p:sp>
      <p:pic>
        <p:nvPicPr>
          <p:cNvPr descr="A screenshot of a computer&#10;&#10;Description automatically generated" id="174" name="Google Shape;174;p27"/>
          <p:cNvPicPr preferRelativeResize="0"/>
          <p:nvPr/>
        </p:nvPicPr>
        <p:blipFill rotWithShape="1">
          <a:blip r:embed="rId3">
            <a:alphaModFix/>
          </a:blip>
          <a:srcRect b="0" l="0" r="0" t="0"/>
          <a:stretch/>
        </p:blipFill>
        <p:spPr>
          <a:xfrm>
            <a:off x="5000076" y="929576"/>
            <a:ext cx="3932725" cy="3401800"/>
          </a:xfrm>
          <a:prstGeom prst="rect">
            <a:avLst/>
          </a:prstGeom>
          <a:noFill/>
          <a:ln>
            <a:noFill/>
          </a:ln>
        </p:spPr>
      </p:pic>
      <p:grpSp>
        <p:nvGrpSpPr>
          <p:cNvPr id="175" name="Google Shape;175;p27"/>
          <p:cNvGrpSpPr/>
          <p:nvPr/>
        </p:nvGrpSpPr>
        <p:grpSpPr>
          <a:xfrm>
            <a:off x="4363680" y="-12536"/>
            <a:ext cx="4780321" cy="5156036"/>
            <a:chOff x="5818240" y="-1"/>
            <a:chExt cx="6373761" cy="6874714"/>
          </a:xfrm>
        </p:grpSpPr>
        <p:sp>
          <p:nvSpPr>
            <p:cNvPr id="176" name="Google Shape;176;p27"/>
            <p:cNvSpPr/>
            <p:nvPr/>
          </p:nvSpPr>
          <p:spPr>
            <a:xfrm>
              <a:off x="5818240" y="-1"/>
              <a:ext cx="6373761" cy="6874714"/>
            </a:xfrm>
            <a:custGeom>
              <a:rect b="b" l="l" r="r" t="t"/>
              <a:pathLst>
                <a:path extrusionOk="0" h="6874714" w="6373761">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77" name="Google Shape;177;p27"/>
            <p:cNvSpPr/>
            <p:nvPr/>
          </p:nvSpPr>
          <p:spPr>
            <a:xfrm>
              <a:off x="5865276" y="313387"/>
              <a:ext cx="6326724" cy="6561326"/>
            </a:xfrm>
            <a:custGeom>
              <a:rect b="b" l="l" r="r" t="t"/>
              <a:pathLst>
                <a:path extrusionOk="0" h="6561326" w="6326724">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78" name="Google Shape;178;p27"/>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79" name="Google Shape;179;p27"/>
            <p:cNvSpPr/>
            <p:nvPr/>
          </p:nvSpPr>
          <p:spPr>
            <a:xfrm>
              <a:off x="5870322" y="353119"/>
              <a:ext cx="6321679" cy="6521594"/>
            </a:xfrm>
            <a:custGeom>
              <a:rect b="b" l="l" r="r" t="t"/>
              <a:pathLst>
                <a:path extrusionOk="0" h="6521594" w="6321679">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0">
                  <a:srgbClr val="FFFFFF">
                    <a:alpha val="9803"/>
                  </a:srgbClr>
                </a:gs>
                <a:gs pos="2000">
                  <a:srgbClr val="FFFFFF">
                    <a:alpha val="9803"/>
                  </a:srgbClr>
                </a:gs>
                <a:gs pos="16000">
                  <a:srgbClr val="F79646">
                    <a:alpha val="9803"/>
                  </a:srgbClr>
                </a:gs>
                <a:gs pos="85000">
                  <a:srgbClr val="4F81BD">
                    <a:alpha val="9803"/>
                  </a:srgbClr>
                </a:gs>
                <a:gs pos="100000">
                  <a:srgbClr val="FFFFFF">
                    <a:alpha val="9803"/>
                  </a:srgbClr>
                </a:gs>
              </a:gsLst>
              <a:lin ang="12000000" scaled="0"/>
            </a:gra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E3F66"/>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